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9" r:id="rId7"/>
    <p:sldId id="270" r:id="rId8"/>
    <p:sldId id="271" r:id="rId9"/>
    <p:sldId id="272" r:id="rId10"/>
    <p:sldId id="273" r:id="rId11"/>
    <p:sldId id="274" r:id="rId12"/>
    <p:sldId id="359" r:id="rId13"/>
    <p:sldId id="275" r:id="rId14"/>
    <p:sldId id="276" r:id="rId15"/>
    <p:sldId id="279" r:id="rId16"/>
    <p:sldId id="277" r:id="rId17"/>
    <p:sldId id="278" r:id="rId18"/>
    <p:sldId id="280" r:id="rId19"/>
    <p:sldId id="281" r:id="rId20"/>
    <p:sldId id="282" r:id="rId21"/>
    <p:sldId id="283" r:id="rId22"/>
    <p:sldId id="284" r:id="rId23"/>
    <p:sldId id="290" r:id="rId24"/>
    <p:sldId id="286" r:id="rId25"/>
    <p:sldId id="287" r:id="rId26"/>
    <p:sldId id="288" r:id="rId27"/>
    <p:sldId id="285" r:id="rId28"/>
    <p:sldId id="289" r:id="rId29"/>
    <p:sldId id="291" r:id="rId30"/>
    <p:sldId id="292" r:id="rId31"/>
    <p:sldId id="294" r:id="rId32"/>
    <p:sldId id="295" r:id="rId33"/>
    <p:sldId id="296" r:id="rId34"/>
    <p:sldId id="297" r:id="rId35"/>
    <p:sldId id="293" r:id="rId36"/>
    <p:sldId id="298" r:id="rId37"/>
    <p:sldId id="299" r:id="rId38"/>
    <p:sldId id="300" r:id="rId39"/>
    <p:sldId id="301" r:id="rId40"/>
    <p:sldId id="302" r:id="rId41"/>
    <p:sldId id="303" r:id="rId42"/>
    <p:sldId id="304" r:id="rId43"/>
    <p:sldId id="305" r:id="rId44"/>
    <p:sldId id="307" r:id="rId45"/>
    <p:sldId id="308" r:id="rId46"/>
    <p:sldId id="306" r:id="rId47"/>
    <p:sldId id="309" r:id="rId48"/>
    <p:sldId id="316" r:id="rId49"/>
    <p:sldId id="314" r:id="rId50"/>
    <p:sldId id="315" r:id="rId51"/>
    <p:sldId id="318" r:id="rId52"/>
    <p:sldId id="310" r:id="rId53"/>
    <p:sldId id="317" r:id="rId54"/>
    <p:sldId id="311" r:id="rId55"/>
    <p:sldId id="312" r:id="rId56"/>
    <p:sldId id="313" r:id="rId57"/>
    <p:sldId id="319" r:id="rId58"/>
    <p:sldId id="321" r:id="rId59"/>
    <p:sldId id="320" r:id="rId60"/>
    <p:sldId id="322" r:id="rId61"/>
    <p:sldId id="323" r:id="rId62"/>
    <p:sldId id="324" r:id="rId63"/>
    <p:sldId id="325" r:id="rId64"/>
    <p:sldId id="326" r:id="rId65"/>
    <p:sldId id="327" r:id="rId66"/>
    <p:sldId id="328" r:id="rId67"/>
    <p:sldId id="360" r:id="rId68"/>
    <p:sldId id="329" r:id="rId69"/>
    <p:sldId id="330" r:id="rId70"/>
    <p:sldId id="331" r:id="rId71"/>
    <p:sldId id="333" r:id="rId72"/>
    <p:sldId id="334" r:id="rId73"/>
    <p:sldId id="361" r:id="rId74"/>
    <p:sldId id="335" r:id="rId75"/>
    <p:sldId id="336" r:id="rId76"/>
    <p:sldId id="337" r:id="rId77"/>
    <p:sldId id="345" r:id="rId78"/>
    <p:sldId id="339" r:id="rId79"/>
    <p:sldId id="338" r:id="rId80"/>
    <p:sldId id="340" r:id="rId81"/>
    <p:sldId id="341" r:id="rId82"/>
    <p:sldId id="342" r:id="rId83"/>
    <p:sldId id="343" r:id="rId84"/>
    <p:sldId id="344" r:id="rId85"/>
    <p:sldId id="362" r:id="rId86"/>
    <p:sldId id="346" r:id="rId87"/>
    <p:sldId id="347" r:id="rId88"/>
    <p:sldId id="348" r:id="rId89"/>
    <p:sldId id="349" r:id="rId90"/>
    <p:sldId id="350" r:id="rId91"/>
    <p:sldId id="351" r:id="rId92"/>
    <p:sldId id="352" r:id="rId93"/>
    <p:sldId id="353" r:id="rId94"/>
    <p:sldId id="355" r:id="rId95"/>
    <p:sldId id="356" r:id="rId96"/>
    <p:sldId id="357" r:id="rId97"/>
    <p:sldId id="354" r:id="rId98"/>
    <p:sldId id="358" r:id="rId9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E68888-1AE7-494A-8014-CB27AC8DC063}" type="datetimeFigureOut">
              <a:rPr lang="en-IN" smtClean="0"/>
              <a:t>08-10-2021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BC67AB-9A83-4890-965C-4CEC456EDFC0}"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754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E68888-1AE7-494A-8014-CB27AC8DC063}" type="datetimeFigureOut">
              <a:rPr lang="en-IN" smtClean="0"/>
              <a:t>08-10-2021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BC67AB-9A83-4890-965C-4CEC456EDFC0}" type="slidenum">
              <a:rPr lang="en-IN" smtClean="0"/>
              <a:t>‹#›</a:t>
            </a:fld>
            <a:endParaRPr lang="en-IN"/>
          </a:p>
        </p:txBody>
      </p:sp>
    </p:spTree>
    <p:extLst>
      <p:ext uri="{BB962C8B-B14F-4D97-AF65-F5344CB8AC3E}">
        <p14:creationId xmlns:p14="http://schemas.microsoft.com/office/powerpoint/2010/main" val="934717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E68888-1AE7-494A-8014-CB27AC8DC063}" type="datetimeFigureOut">
              <a:rPr lang="en-IN" smtClean="0"/>
              <a:t>08-10-2021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BC67AB-9A83-4890-965C-4CEC456EDFC0}" type="slidenum">
              <a:rPr lang="en-IN" smtClean="0"/>
              <a:t>‹#›</a:t>
            </a:fld>
            <a:endParaRPr lang="en-IN"/>
          </a:p>
        </p:txBody>
      </p:sp>
    </p:spTree>
    <p:extLst>
      <p:ext uri="{BB962C8B-B14F-4D97-AF65-F5344CB8AC3E}">
        <p14:creationId xmlns:p14="http://schemas.microsoft.com/office/powerpoint/2010/main" val="2959184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E68888-1AE7-494A-8014-CB27AC8DC063}" type="datetimeFigureOut">
              <a:rPr lang="en-IN" smtClean="0"/>
              <a:t>08-10-2021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BC67AB-9A83-4890-965C-4CEC456EDFC0}" type="slidenum">
              <a:rPr lang="en-IN" smtClean="0"/>
              <a:t>‹#›</a:t>
            </a:fld>
            <a:endParaRPr lang="en-IN"/>
          </a:p>
        </p:txBody>
      </p:sp>
    </p:spTree>
    <p:extLst>
      <p:ext uri="{BB962C8B-B14F-4D97-AF65-F5344CB8AC3E}">
        <p14:creationId xmlns:p14="http://schemas.microsoft.com/office/powerpoint/2010/main" val="1851460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E68888-1AE7-494A-8014-CB27AC8DC063}" type="datetimeFigureOut">
              <a:rPr lang="en-IN" smtClean="0"/>
              <a:t>08-10-2021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BC67AB-9A83-4890-965C-4CEC456EDFC0}"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451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E68888-1AE7-494A-8014-CB27AC8DC063}" type="datetimeFigureOut">
              <a:rPr lang="en-IN" smtClean="0"/>
              <a:t>08-10-2021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BC67AB-9A83-4890-965C-4CEC456EDFC0}" type="slidenum">
              <a:rPr lang="en-IN" smtClean="0"/>
              <a:t>‹#›</a:t>
            </a:fld>
            <a:endParaRPr lang="en-IN"/>
          </a:p>
        </p:txBody>
      </p:sp>
    </p:spTree>
    <p:extLst>
      <p:ext uri="{BB962C8B-B14F-4D97-AF65-F5344CB8AC3E}">
        <p14:creationId xmlns:p14="http://schemas.microsoft.com/office/powerpoint/2010/main" val="166809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E68888-1AE7-494A-8014-CB27AC8DC063}" type="datetimeFigureOut">
              <a:rPr lang="en-IN" smtClean="0"/>
              <a:t>08-10-2021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CBC67AB-9A83-4890-965C-4CEC456EDFC0}" type="slidenum">
              <a:rPr lang="en-IN" smtClean="0"/>
              <a:t>‹#›</a:t>
            </a:fld>
            <a:endParaRPr lang="en-IN"/>
          </a:p>
        </p:txBody>
      </p:sp>
    </p:spTree>
    <p:extLst>
      <p:ext uri="{BB962C8B-B14F-4D97-AF65-F5344CB8AC3E}">
        <p14:creationId xmlns:p14="http://schemas.microsoft.com/office/powerpoint/2010/main" val="3759898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E68888-1AE7-494A-8014-CB27AC8DC063}" type="datetimeFigureOut">
              <a:rPr lang="en-IN" smtClean="0"/>
              <a:t>08-10-2021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CBC67AB-9A83-4890-965C-4CEC456EDFC0}" type="slidenum">
              <a:rPr lang="en-IN" smtClean="0"/>
              <a:t>‹#›</a:t>
            </a:fld>
            <a:endParaRPr lang="en-IN"/>
          </a:p>
        </p:txBody>
      </p:sp>
    </p:spTree>
    <p:extLst>
      <p:ext uri="{BB962C8B-B14F-4D97-AF65-F5344CB8AC3E}">
        <p14:creationId xmlns:p14="http://schemas.microsoft.com/office/powerpoint/2010/main" val="731288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0E68888-1AE7-494A-8014-CB27AC8DC063}" type="datetimeFigureOut">
              <a:rPr lang="en-IN" smtClean="0"/>
              <a:t>08-10-2021</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ECBC67AB-9A83-4890-965C-4CEC456EDFC0}" type="slidenum">
              <a:rPr lang="en-IN" smtClean="0"/>
              <a:t>‹#›</a:t>
            </a:fld>
            <a:endParaRPr lang="en-IN"/>
          </a:p>
        </p:txBody>
      </p:sp>
    </p:spTree>
    <p:extLst>
      <p:ext uri="{BB962C8B-B14F-4D97-AF65-F5344CB8AC3E}">
        <p14:creationId xmlns:p14="http://schemas.microsoft.com/office/powerpoint/2010/main" val="1070547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0E68888-1AE7-494A-8014-CB27AC8DC063}" type="datetimeFigureOut">
              <a:rPr lang="en-IN" smtClean="0"/>
              <a:t>08-10-2021</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BC67AB-9A83-4890-965C-4CEC456EDFC0}" type="slidenum">
              <a:rPr lang="en-IN" smtClean="0"/>
              <a:t>‹#›</a:t>
            </a:fld>
            <a:endParaRPr lang="en-IN"/>
          </a:p>
        </p:txBody>
      </p:sp>
    </p:spTree>
    <p:extLst>
      <p:ext uri="{BB962C8B-B14F-4D97-AF65-F5344CB8AC3E}">
        <p14:creationId xmlns:p14="http://schemas.microsoft.com/office/powerpoint/2010/main" val="157141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E68888-1AE7-494A-8014-CB27AC8DC063}" type="datetimeFigureOut">
              <a:rPr lang="en-IN" smtClean="0"/>
              <a:t>08-10-2021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BC67AB-9A83-4890-965C-4CEC456EDFC0}" type="slidenum">
              <a:rPr lang="en-IN" smtClean="0"/>
              <a:t>‹#›</a:t>
            </a:fld>
            <a:endParaRPr lang="en-IN"/>
          </a:p>
        </p:txBody>
      </p:sp>
    </p:spTree>
    <p:extLst>
      <p:ext uri="{BB962C8B-B14F-4D97-AF65-F5344CB8AC3E}">
        <p14:creationId xmlns:p14="http://schemas.microsoft.com/office/powerpoint/2010/main" val="1836773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0E68888-1AE7-494A-8014-CB27AC8DC063}" type="datetimeFigureOut">
              <a:rPr lang="en-IN" smtClean="0"/>
              <a:t>08-10-2021</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CBC67AB-9A83-4890-965C-4CEC456EDFC0}"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83673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emf"/><Relationship Id="rId1" Type="http://schemas.openxmlformats.org/officeDocument/2006/relationships/slideLayout" Target="../slideLayouts/slideLayout4.xml"/><Relationship Id="rId5" Type="http://schemas.openxmlformats.org/officeDocument/2006/relationships/image" Target="../media/image17.emf"/><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066B94-FAE3-4D44-ABF5-FABE3F1C7459}"/>
              </a:ext>
            </a:extLst>
          </p:cNvPr>
          <p:cNvSpPr>
            <a:spLocks noGrp="1"/>
          </p:cNvSpPr>
          <p:nvPr>
            <p:ph type="ctrTitle"/>
          </p:nvPr>
        </p:nvSpPr>
        <p:spPr/>
        <p:txBody>
          <a:bodyPr>
            <a:normAutofit/>
          </a:bodyPr>
          <a:lstStyle/>
          <a:p>
            <a:r>
              <a:rPr lang="en-US" sz="2800" dirty="0">
                <a:latin typeface="+mn-lt"/>
              </a:rPr>
              <a:t>MACHINE LEARNING</a:t>
            </a:r>
            <a:endParaRPr lang="en-IN" sz="2800" dirty="0">
              <a:latin typeface="+mn-lt"/>
            </a:endParaRPr>
          </a:p>
        </p:txBody>
      </p:sp>
      <p:sp>
        <p:nvSpPr>
          <p:cNvPr id="5" name="Subtitle 4">
            <a:extLst>
              <a:ext uri="{FF2B5EF4-FFF2-40B4-BE49-F238E27FC236}">
                <a16:creationId xmlns:a16="http://schemas.microsoft.com/office/drawing/2014/main" id="{5D1A5F47-CB56-4922-BA39-74A81CA1665A}"/>
              </a:ext>
            </a:extLst>
          </p:cNvPr>
          <p:cNvSpPr>
            <a:spLocks noGrp="1"/>
          </p:cNvSpPr>
          <p:nvPr>
            <p:ph type="subTitle" idx="1"/>
          </p:nvPr>
        </p:nvSpPr>
        <p:spPr/>
        <p:txBody>
          <a:bodyPr/>
          <a:lstStyle/>
          <a:p>
            <a:r>
              <a:rPr lang="en-IN" dirty="0"/>
              <a:t>introduction to machine learning</a:t>
            </a:r>
          </a:p>
        </p:txBody>
      </p:sp>
      <p:pic>
        <p:nvPicPr>
          <p:cNvPr id="6" name="Picture 5">
            <a:extLst>
              <a:ext uri="{FF2B5EF4-FFF2-40B4-BE49-F238E27FC236}">
                <a16:creationId xmlns:a16="http://schemas.microsoft.com/office/drawing/2014/main" id="{F7F7CF16-5E50-4C56-9874-E09006652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70" y="453398"/>
            <a:ext cx="4872106" cy="1389195"/>
          </a:xfrm>
          <a:prstGeom prst="rect">
            <a:avLst/>
          </a:prstGeom>
        </p:spPr>
      </p:pic>
      <p:pic>
        <p:nvPicPr>
          <p:cNvPr id="7" name="Picture 6">
            <a:extLst>
              <a:ext uri="{FF2B5EF4-FFF2-40B4-BE49-F238E27FC236}">
                <a16:creationId xmlns:a16="http://schemas.microsoft.com/office/drawing/2014/main" id="{3282C251-2159-4982-8AE0-475DC6402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9980" y="758952"/>
            <a:ext cx="3695700" cy="1238250"/>
          </a:xfrm>
          <a:prstGeom prst="rect">
            <a:avLst/>
          </a:prstGeom>
        </p:spPr>
      </p:pic>
      <p:pic>
        <p:nvPicPr>
          <p:cNvPr id="9" name="Picture 8">
            <a:extLst>
              <a:ext uri="{FF2B5EF4-FFF2-40B4-BE49-F238E27FC236}">
                <a16:creationId xmlns:a16="http://schemas.microsoft.com/office/drawing/2014/main" id="{A46C91AD-D768-4CEF-9170-6D0CC43DA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1669752"/>
            <a:ext cx="3048006" cy="2133604"/>
          </a:xfrm>
          <a:prstGeom prst="rect">
            <a:avLst/>
          </a:prstGeom>
        </p:spPr>
      </p:pic>
      <p:pic>
        <p:nvPicPr>
          <p:cNvPr id="13" name="Picture 12">
            <a:extLst>
              <a:ext uri="{FF2B5EF4-FFF2-40B4-BE49-F238E27FC236}">
                <a16:creationId xmlns:a16="http://schemas.microsoft.com/office/drawing/2014/main" id="{4020F24C-2F2F-4F89-9792-931835EF66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9980" y="2063344"/>
            <a:ext cx="3695700" cy="2261768"/>
          </a:xfrm>
          <a:prstGeom prst="rect">
            <a:avLst/>
          </a:prstGeom>
        </p:spPr>
      </p:pic>
    </p:spTree>
    <p:extLst>
      <p:ext uri="{BB962C8B-B14F-4D97-AF65-F5344CB8AC3E}">
        <p14:creationId xmlns:p14="http://schemas.microsoft.com/office/powerpoint/2010/main" val="710789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9AAE7-10C3-4379-9955-D7195BE16CE7}"/>
              </a:ext>
            </a:extLst>
          </p:cNvPr>
          <p:cNvSpPr>
            <a:spLocks noGrp="1"/>
          </p:cNvSpPr>
          <p:nvPr>
            <p:ph type="title"/>
          </p:nvPr>
        </p:nvSpPr>
        <p:spPr>
          <a:xfrm>
            <a:off x="1097278" y="286603"/>
            <a:ext cx="10058402" cy="1122319"/>
          </a:xfrm>
        </p:spPr>
        <p:txBody>
          <a:bodyPr>
            <a:normAutofit/>
          </a:bodyPr>
          <a:lstStyle/>
          <a:p>
            <a:r>
              <a:rPr lang="en-US" sz="2800" dirty="0">
                <a:latin typeface="+mn-lt"/>
              </a:rPr>
              <a:t>Predictive Analytics</a:t>
            </a:r>
            <a:endParaRPr lang="en-IN" sz="2800" dirty="0"/>
          </a:p>
        </p:txBody>
      </p:sp>
      <p:sp>
        <p:nvSpPr>
          <p:cNvPr id="5" name="Content Placeholder 4">
            <a:extLst>
              <a:ext uri="{FF2B5EF4-FFF2-40B4-BE49-F238E27FC236}">
                <a16:creationId xmlns:a16="http://schemas.microsoft.com/office/drawing/2014/main" id="{B61CF150-6D37-4C9C-B70C-842D30881271}"/>
              </a:ext>
            </a:extLst>
          </p:cNvPr>
          <p:cNvSpPr>
            <a:spLocks noGrp="1"/>
          </p:cNvSpPr>
          <p:nvPr>
            <p:ph sz="half" idx="1"/>
          </p:nvPr>
        </p:nvSpPr>
        <p:spPr>
          <a:xfrm>
            <a:off x="1097278" y="1845734"/>
            <a:ext cx="7290942" cy="4527074"/>
          </a:xfrm>
        </p:spPr>
        <p:txBody>
          <a:bodyPr>
            <a:normAutofit fontScale="92500" lnSpcReduction="20000"/>
          </a:bodyPr>
          <a:lstStyle/>
          <a:p>
            <a:pPr>
              <a:spcBef>
                <a:spcPts val="0"/>
              </a:spcBef>
              <a:spcAft>
                <a:spcPts val="0"/>
              </a:spcAft>
            </a:pPr>
            <a:r>
              <a:rPr lang="en-US" b="1" u="sng" dirty="0">
                <a:solidFill>
                  <a:srgbClr val="0E101A"/>
                </a:solidFill>
                <a:effectLst/>
              </a:rPr>
              <a:t>Residuals:</a:t>
            </a:r>
            <a:r>
              <a:rPr lang="en-US" u="sng" dirty="0">
                <a:solidFill>
                  <a:srgbClr val="0E101A"/>
                </a:solidFill>
                <a:effectLst/>
              </a:rPr>
              <a:t> </a:t>
            </a:r>
            <a:r>
              <a:rPr lang="en-US" dirty="0">
                <a:solidFill>
                  <a:srgbClr val="0E101A"/>
                </a:solidFill>
                <a:effectLst/>
              </a:rPr>
              <a:t>The distance between the actual value and predicted values is called residual. If the observed points are far from the regression line, then the residual will be high, and so cost function will high. If the scatter points are close to the regression line, then the residual will be small and hence the cost function.</a:t>
            </a:r>
          </a:p>
          <a:p>
            <a:pPr>
              <a:spcBef>
                <a:spcPts val="0"/>
              </a:spcBef>
              <a:spcAft>
                <a:spcPts val="0"/>
              </a:spcAft>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The strength of the linear regression model can be assessed using metric:</a:t>
            </a:r>
          </a:p>
          <a:p>
            <a:pPr marL="0" indent="0">
              <a:spcBef>
                <a:spcPts val="0"/>
              </a:spcBef>
              <a:spcAft>
                <a:spcPts val="0"/>
              </a:spcAft>
              <a:buNone/>
            </a:pPr>
            <a:endParaRPr lang="en-US" dirty="0">
              <a:solidFill>
                <a:srgbClr val="0E101A"/>
              </a:solidFill>
              <a:effectLst/>
            </a:endParaRPr>
          </a:p>
          <a:p>
            <a:pPr marL="0" indent="0">
              <a:spcBef>
                <a:spcPts val="0"/>
              </a:spcBef>
              <a:spcAft>
                <a:spcPts val="0"/>
              </a:spcAft>
              <a:buNone/>
            </a:pPr>
            <a:r>
              <a:rPr lang="en-US" dirty="0">
                <a:solidFill>
                  <a:srgbClr val="0E101A"/>
                </a:solidFill>
                <a:effectLst/>
              </a:rPr>
              <a:t> </a:t>
            </a:r>
            <a:r>
              <a:rPr lang="en-US" b="1" u="sng" dirty="0">
                <a:solidFill>
                  <a:srgbClr val="0E101A"/>
                </a:solidFill>
                <a:effectLst/>
              </a:rPr>
              <a:t>R² or Coefficient of Determination</a:t>
            </a:r>
            <a:r>
              <a:rPr lang="en-US" b="1" dirty="0">
                <a:solidFill>
                  <a:srgbClr val="0E101A"/>
                </a:solidFill>
                <a:effectLst/>
              </a:rPr>
              <a:t>:</a:t>
            </a:r>
          </a:p>
          <a:p>
            <a:pPr>
              <a:spcBef>
                <a:spcPts val="0"/>
              </a:spcBef>
              <a:spcAft>
                <a:spcPts val="0"/>
              </a:spcAft>
            </a:pPr>
            <a:endParaRPr lang="en-US" b="1" dirty="0">
              <a:solidFill>
                <a:srgbClr val="0E101A"/>
              </a:solidFill>
              <a:effectLst/>
            </a:endParaRPr>
          </a:p>
          <a:p>
            <a:pPr>
              <a:spcBef>
                <a:spcPts val="0"/>
              </a:spcBef>
              <a:spcAft>
                <a:spcPts val="0"/>
              </a:spcAft>
            </a:pPr>
            <a:r>
              <a:rPr lang="en-US" dirty="0">
                <a:solidFill>
                  <a:srgbClr val="0E101A"/>
                </a:solidFill>
                <a:effectLst/>
              </a:rPr>
              <a:t>Overall, the higher the R-squared, the better the model fits your data.</a:t>
            </a:r>
          </a:p>
          <a:p>
            <a:pPr>
              <a:spcBef>
                <a:spcPts val="0"/>
              </a:spcBef>
              <a:spcAft>
                <a:spcPts val="0"/>
              </a:spcAft>
            </a:pPr>
            <a:r>
              <a:rPr lang="en-US" dirty="0">
                <a:solidFill>
                  <a:srgbClr val="0E101A"/>
                </a:solidFill>
                <a:effectLst/>
              </a:rPr>
              <a:t>Mathematically, it is represented as: R² = 1 - (RSS / TSS)</a:t>
            </a:r>
          </a:p>
          <a:p>
            <a:pPr>
              <a:spcBef>
                <a:spcPts val="0"/>
              </a:spcBef>
              <a:spcAft>
                <a:spcPts val="0"/>
              </a:spcAft>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RSS (Residual Sum of Squares): In statistics, it is defined as the total sum of error across the whole sample. It is the measure of the difference between the expected and the actual output. A small RSS indicates a tight fit of the model to the data. </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TSS (Total sum of squares): It is the sum of errors of the data points from mean of response variable. </a:t>
            </a:r>
          </a:p>
          <a:p>
            <a:endParaRPr lang="en-IN" dirty="0"/>
          </a:p>
        </p:txBody>
      </p:sp>
      <p:pic>
        <p:nvPicPr>
          <p:cNvPr id="8" name="Content Placeholder 7">
            <a:extLst>
              <a:ext uri="{FF2B5EF4-FFF2-40B4-BE49-F238E27FC236}">
                <a16:creationId xmlns:a16="http://schemas.microsoft.com/office/drawing/2014/main" id="{8353FDF6-3AC5-4041-9C2F-2A34AFFDDE58}"/>
              </a:ext>
            </a:extLst>
          </p:cNvPr>
          <p:cNvPicPr>
            <a:picLocks noGrp="1" noChangeAspect="1"/>
          </p:cNvPicPr>
          <p:nvPr>
            <p:ph sz="half" idx="2"/>
          </p:nvPr>
        </p:nvPicPr>
        <p:blipFill>
          <a:blip r:embed="rId2"/>
          <a:stretch>
            <a:fillRect/>
          </a:stretch>
        </p:blipFill>
        <p:spPr>
          <a:xfrm>
            <a:off x="8476874" y="1882104"/>
            <a:ext cx="2678806" cy="1413753"/>
          </a:xfrm>
        </p:spPr>
      </p:pic>
      <p:pic>
        <p:nvPicPr>
          <p:cNvPr id="4" name="Picture 3">
            <a:extLst>
              <a:ext uri="{FF2B5EF4-FFF2-40B4-BE49-F238E27FC236}">
                <a16:creationId xmlns:a16="http://schemas.microsoft.com/office/drawing/2014/main" id="{CFC48D04-C2F3-44D7-8E8F-7AA070F7F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pic>
        <p:nvPicPr>
          <p:cNvPr id="10" name="Picture 9">
            <a:extLst>
              <a:ext uri="{FF2B5EF4-FFF2-40B4-BE49-F238E27FC236}">
                <a16:creationId xmlns:a16="http://schemas.microsoft.com/office/drawing/2014/main" id="{14036502-5370-4DD7-8121-A59771B14A03}"/>
              </a:ext>
            </a:extLst>
          </p:cNvPr>
          <p:cNvPicPr>
            <a:picLocks noChangeAspect="1"/>
          </p:cNvPicPr>
          <p:nvPr/>
        </p:nvPicPr>
        <p:blipFill>
          <a:blip r:embed="rId4"/>
          <a:stretch>
            <a:fillRect/>
          </a:stretch>
        </p:blipFill>
        <p:spPr>
          <a:xfrm>
            <a:off x="8476874" y="3601717"/>
            <a:ext cx="1636512" cy="772525"/>
          </a:xfrm>
          <a:prstGeom prst="rect">
            <a:avLst/>
          </a:prstGeom>
        </p:spPr>
      </p:pic>
      <p:pic>
        <p:nvPicPr>
          <p:cNvPr id="12" name="Picture 11">
            <a:extLst>
              <a:ext uri="{FF2B5EF4-FFF2-40B4-BE49-F238E27FC236}">
                <a16:creationId xmlns:a16="http://schemas.microsoft.com/office/drawing/2014/main" id="{CE8E287F-BDB3-45B2-A7F9-8B7E377B0E94}"/>
              </a:ext>
            </a:extLst>
          </p:cNvPr>
          <p:cNvPicPr>
            <a:picLocks noChangeAspect="1"/>
          </p:cNvPicPr>
          <p:nvPr/>
        </p:nvPicPr>
        <p:blipFill>
          <a:blip r:embed="rId5"/>
          <a:stretch>
            <a:fillRect/>
          </a:stretch>
        </p:blipFill>
        <p:spPr>
          <a:xfrm>
            <a:off x="8476874" y="4680102"/>
            <a:ext cx="1635907" cy="1007705"/>
          </a:xfrm>
          <a:prstGeom prst="rect">
            <a:avLst/>
          </a:prstGeom>
        </p:spPr>
      </p:pic>
    </p:spTree>
    <p:extLst>
      <p:ext uri="{BB962C8B-B14F-4D97-AF65-F5344CB8AC3E}">
        <p14:creationId xmlns:p14="http://schemas.microsoft.com/office/powerpoint/2010/main" val="1035109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FC4-CD17-469E-83CD-1C823134757F}"/>
              </a:ext>
            </a:extLst>
          </p:cNvPr>
          <p:cNvSpPr>
            <a:spLocks noGrp="1"/>
          </p:cNvSpPr>
          <p:nvPr>
            <p:ph type="title"/>
          </p:nvPr>
        </p:nvSpPr>
        <p:spPr>
          <a:xfrm>
            <a:off x="1097280" y="286603"/>
            <a:ext cx="10058399" cy="1047675"/>
          </a:xfrm>
        </p:spPr>
        <p:txBody>
          <a:bodyPr>
            <a:normAutofit/>
          </a:bodyPr>
          <a:lstStyle/>
          <a:p>
            <a:r>
              <a:rPr lang="en-US" sz="2800" dirty="0">
                <a:latin typeface="+mn-lt"/>
              </a:rPr>
              <a:t>Predictive Analytics</a:t>
            </a:r>
            <a:endParaRPr lang="en-IN" sz="2800" dirty="0"/>
          </a:p>
        </p:txBody>
      </p:sp>
      <p:sp>
        <p:nvSpPr>
          <p:cNvPr id="7" name="Content Placeholder 6">
            <a:extLst>
              <a:ext uri="{FF2B5EF4-FFF2-40B4-BE49-F238E27FC236}">
                <a16:creationId xmlns:a16="http://schemas.microsoft.com/office/drawing/2014/main" id="{E113F6EF-DB9B-4CBE-AAE4-EC5BCA66D2C9}"/>
              </a:ext>
            </a:extLst>
          </p:cNvPr>
          <p:cNvSpPr>
            <a:spLocks noGrp="1"/>
          </p:cNvSpPr>
          <p:nvPr>
            <p:ph sz="half" idx="2"/>
          </p:nvPr>
        </p:nvSpPr>
        <p:spPr>
          <a:xfrm>
            <a:off x="5755728" y="2023962"/>
            <a:ext cx="5399952" cy="4339515"/>
          </a:xfrm>
        </p:spPr>
        <p:txBody>
          <a:bodyPr/>
          <a:lstStyle/>
          <a:p>
            <a:pPr>
              <a:buFont typeface="Wingdings" panose="05000000000000000000" pitchFamily="2" charset="2"/>
              <a:buChar char="v"/>
            </a:pPr>
            <a:r>
              <a:rPr lang="en-US" dirty="0"/>
              <a:t>In Graph 1: All the points lie on the line and the R2 value is a perfect 1</a:t>
            </a:r>
          </a:p>
          <a:p>
            <a:pPr>
              <a:buFont typeface="Wingdings" panose="05000000000000000000" pitchFamily="2" charset="2"/>
              <a:buChar char="v"/>
            </a:pPr>
            <a:r>
              <a:rPr lang="en-US" dirty="0"/>
              <a:t>In Graph 2: Some points deviate from the line and the error is represented by the lower R2 value of 0.70 </a:t>
            </a:r>
          </a:p>
          <a:p>
            <a:pPr>
              <a:buFont typeface="Wingdings" panose="05000000000000000000" pitchFamily="2" charset="2"/>
              <a:buChar char="v"/>
            </a:pPr>
            <a:r>
              <a:rPr lang="en-US" dirty="0"/>
              <a:t>In Graph 3: The deviation further increases and the R2 value further goes down to 0.36</a:t>
            </a:r>
          </a:p>
          <a:p>
            <a:pPr>
              <a:buFont typeface="Wingdings" panose="05000000000000000000" pitchFamily="2" charset="2"/>
              <a:buChar char="v"/>
            </a:pPr>
            <a:r>
              <a:rPr lang="en-US" dirty="0"/>
              <a:t>In Graph 4: The deviation is further higher with a very low R2 value of 0.05</a:t>
            </a:r>
            <a:endParaRPr lang="en-IN" dirty="0"/>
          </a:p>
        </p:txBody>
      </p:sp>
      <p:pic>
        <p:nvPicPr>
          <p:cNvPr id="4" name="Picture 3">
            <a:extLst>
              <a:ext uri="{FF2B5EF4-FFF2-40B4-BE49-F238E27FC236}">
                <a16:creationId xmlns:a16="http://schemas.microsoft.com/office/drawing/2014/main" id="{3F29A73B-8AFD-4032-8A13-C45A95578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pic>
        <p:nvPicPr>
          <p:cNvPr id="11" name="Content Placeholder 10">
            <a:extLst>
              <a:ext uri="{FF2B5EF4-FFF2-40B4-BE49-F238E27FC236}">
                <a16:creationId xmlns:a16="http://schemas.microsoft.com/office/drawing/2014/main" id="{1AEDBB23-40A5-47F1-BD8C-E06FC8EF9436}"/>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03649" y="2090057"/>
            <a:ext cx="4552079" cy="2968014"/>
          </a:xfrm>
        </p:spPr>
      </p:pic>
    </p:spTree>
    <p:extLst>
      <p:ext uri="{BB962C8B-B14F-4D97-AF65-F5344CB8AC3E}">
        <p14:creationId xmlns:p14="http://schemas.microsoft.com/office/powerpoint/2010/main" val="4239369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26925-53E6-475E-91C4-2D00A5456CAD}"/>
              </a:ext>
            </a:extLst>
          </p:cNvPr>
          <p:cNvSpPr>
            <a:spLocks noGrp="1"/>
          </p:cNvSpPr>
          <p:nvPr>
            <p:ph type="title"/>
          </p:nvPr>
        </p:nvSpPr>
        <p:spPr>
          <a:xfrm>
            <a:off x="1097280" y="286603"/>
            <a:ext cx="10058400" cy="1168973"/>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000C6B73-29C3-479C-9CE1-984E25330AE7}"/>
              </a:ext>
            </a:extLst>
          </p:cNvPr>
          <p:cNvSpPr>
            <a:spLocks noGrp="1"/>
          </p:cNvSpPr>
          <p:nvPr>
            <p:ph idx="1"/>
          </p:nvPr>
        </p:nvSpPr>
        <p:spPr>
          <a:xfrm>
            <a:off x="1097280" y="1845734"/>
            <a:ext cx="10058400" cy="4461760"/>
          </a:xfrm>
        </p:spPr>
        <p:txBody>
          <a:bodyPr>
            <a:normAutofit lnSpcReduction="10000"/>
          </a:bodyPr>
          <a:lstStyle/>
          <a:p>
            <a:pPr>
              <a:spcBef>
                <a:spcPts val="0"/>
              </a:spcBef>
              <a:spcAft>
                <a:spcPts val="0"/>
              </a:spcAft>
            </a:pPr>
            <a:r>
              <a:rPr lang="en-US" b="1" u="sng" dirty="0">
                <a:solidFill>
                  <a:srgbClr val="0E101A"/>
                </a:solidFill>
                <a:effectLst/>
              </a:rPr>
              <a:t>Applications of Simple Linear Regression:</a:t>
            </a:r>
            <a:endParaRPr lang="en-US" b="0" dirty="0">
              <a:solidFill>
                <a:srgbClr val="0E101A"/>
              </a:solidFill>
              <a:effectLst/>
            </a:endParaRPr>
          </a:p>
          <a:p>
            <a:pPr>
              <a:spcBef>
                <a:spcPts val="0"/>
              </a:spcBef>
              <a:spcAft>
                <a:spcPts val="0"/>
              </a:spcAft>
            </a:pPr>
            <a:r>
              <a:rPr lang="en-US" dirty="0">
                <a:solidFill>
                  <a:srgbClr val="0E101A"/>
                </a:solidFill>
                <a:effectLst/>
              </a:rPr>
              <a:t> </a:t>
            </a:r>
          </a:p>
          <a:p>
            <a:pPr>
              <a:spcBef>
                <a:spcPts val="0"/>
              </a:spcBef>
              <a:spcAft>
                <a:spcPts val="0"/>
              </a:spcAft>
              <a:buFont typeface="Wingdings" panose="05000000000000000000" pitchFamily="2" charset="2"/>
              <a:buChar char="ü"/>
            </a:pPr>
            <a:r>
              <a:rPr lang="en-US" b="1" dirty="0">
                <a:solidFill>
                  <a:srgbClr val="0E101A"/>
                </a:solidFill>
                <a:effectLst/>
              </a:rPr>
              <a:t>Marks scored by students based on the number of hours studied (ideally)- </a:t>
            </a:r>
            <a:r>
              <a:rPr lang="en-US" dirty="0">
                <a:solidFill>
                  <a:srgbClr val="0E101A"/>
                </a:solidFill>
                <a:effectLst/>
              </a:rPr>
              <a:t>Here marks scored in exams are independent and the number of hours studied is independent.</a:t>
            </a:r>
          </a:p>
          <a:p>
            <a:pPr>
              <a:spcBef>
                <a:spcPts val="0"/>
              </a:spcBef>
              <a:spcAft>
                <a:spcPts val="0"/>
              </a:spcAft>
              <a:buFont typeface="Wingdings" panose="05000000000000000000" pitchFamily="2" charset="2"/>
              <a:buChar char="ü"/>
            </a:pPr>
            <a:endParaRPr lang="en-US" dirty="0">
              <a:solidFill>
                <a:srgbClr val="0E101A"/>
              </a:solidFill>
              <a:effectLst/>
            </a:endParaRPr>
          </a:p>
          <a:p>
            <a:pPr>
              <a:spcBef>
                <a:spcPts val="0"/>
              </a:spcBef>
              <a:spcAft>
                <a:spcPts val="0"/>
              </a:spcAft>
              <a:buFont typeface="Wingdings" panose="05000000000000000000" pitchFamily="2" charset="2"/>
              <a:buChar char="ü"/>
            </a:pPr>
            <a:r>
              <a:rPr lang="en-US" b="1" dirty="0">
                <a:solidFill>
                  <a:srgbClr val="0E101A"/>
                </a:solidFill>
                <a:effectLst/>
              </a:rPr>
              <a:t>Predicting crop yields based on the amount of rainfall- </a:t>
            </a:r>
            <a:r>
              <a:rPr lang="en-US" dirty="0">
                <a:solidFill>
                  <a:srgbClr val="0E101A"/>
                </a:solidFill>
                <a:effectLst/>
              </a:rPr>
              <a:t>Yield is a dependent variable while the measure of precipitation is an independent variable. </a:t>
            </a:r>
          </a:p>
          <a:p>
            <a:pPr>
              <a:spcBef>
                <a:spcPts val="0"/>
              </a:spcBef>
              <a:spcAft>
                <a:spcPts val="0"/>
              </a:spcAft>
              <a:buFont typeface="Wingdings" panose="05000000000000000000" pitchFamily="2" charset="2"/>
              <a:buChar char="ü"/>
            </a:pPr>
            <a:endParaRPr lang="en-US" dirty="0">
              <a:solidFill>
                <a:srgbClr val="0E101A"/>
              </a:solidFill>
              <a:effectLst/>
            </a:endParaRPr>
          </a:p>
          <a:p>
            <a:pPr>
              <a:spcBef>
                <a:spcPts val="0"/>
              </a:spcBef>
              <a:spcAft>
                <a:spcPts val="0"/>
              </a:spcAft>
              <a:buFont typeface="Wingdings" panose="05000000000000000000" pitchFamily="2" charset="2"/>
              <a:buChar char="ü"/>
            </a:pPr>
            <a:r>
              <a:rPr lang="en-US" b="1" dirty="0">
                <a:solidFill>
                  <a:srgbClr val="0E101A"/>
                </a:solidFill>
                <a:effectLst/>
              </a:rPr>
              <a:t>Predicting the Salary of a person based on years of experience- </a:t>
            </a:r>
            <a:r>
              <a:rPr lang="en-US" dirty="0">
                <a:solidFill>
                  <a:srgbClr val="0E101A"/>
                </a:solidFill>
                <a:effectLst/>
              </a:rPr>
              <a:t>Therefore, Experience becomes independent while Salary turns into the dependent variable</a:t>
            </a:r>
          </a:p>
          <a:p>
            <a:pPr>
              <a:spcBef>
                <a:spcPts val="0"/>
              </a:spcBef>
              <a:spcAft>
                <a:spcPts val="0"/>
              </a:spcAft>
              <a:buFont typeface="Wingdings" panose="05000000000000000000" pitchFamily="2" charset="2"/>
              <a:buChar char="ü"/>
            </a:pPr>
            <a:endParaRPr lang="en-US" dirty="0">
              <a:solidFill>
                <a:srgbClr val="0E101A"/>
              </a:solidFill>
              <a:effectLst/>
            </a:endParaRPr>
          </a:p>
          <a:p>
            <a:pPr marL="0" indent="0">
              <a:spcBef>
                <a:spcPts val="0"/>
              </a:spcBef>
              <a:spcAft>
                <a:spcPts val="0"/>
              </a:spcAft>
              <a:buNone/>
            </a:pPr>
            <a:r>
              <a:rPr lang="en-US" b="1" u="sng" dirty="0">
                <a:solidFill>
                  <a:srgbClr val="0E101A"/>
                </a:solidFill>
                <a:effectLst/>
              </a:rPr>
              <a:t> Advantage of Using Linear Regression:</a:t>
            </a:r>
          </a:p>
          <a:p>
            <a:pPr>
              <a:spcBef>
                <a:spcPts val="0"/>
              </a:spcBef>
              <a:spcAft>
                <a:spcPts val="0"/>
              </a:spcAft>
            </a:pPr>
            <a:endParaRPr lang="en-US" b="1" u="sng" dirty="0">
              <a:solidFill>
                <a:srgbClr val="0E101A"/>
              </a:solidFill>
            </a:endParaRPr>
          </a:p>
          <a:p>
            <a:pPr>
              <a:spcBef>
                <a:spcPts val="0"/>
              </a:spcBef>
              <a:spcAft>
                <a:spcPts val="0"/>
              </a:spcAft>
              <a:buFont typeface="Wingdings" panose="05000000000000000000" pitchFamily="2" charset="2"/>
              <a:buChar char="Ø"/>
            </a:pPr>
            <a:r>
              <a:rPr lang="en-US" dirty="0">
                <a:solidFill>
                  <a:srgbClr val="0E101A"/>
                </a:solidFill>
                <a:effectLst/>
              </a:rPr>
              <a:t>Linear Regression provides the significance level of each attribute contributing to the prediction of the dependent variable. With this data, we can choose between the variables which are highly contributing/ important variables. </a:t>
            </a:r>
          </a:p>
          <a:p>
            <a:endParaRPr lang="en-IN" dirty="0"/>
          </a:p>
        </p:txBody>
      </p:sp>
      <p:pic>
        <p:nvPicPr>
          <p:cNvPr id="4" name="Picture 3">
            <a:extLst>
              <a:ext uri="{FF2B5EF4-FFF2-40B4-BE49-F238E27FC236}">
                <a16:creationId xmlns:a16="http://schemas.microsoft.com/office/drawing/2014/main" id="{07FFD8F7-90FA-44D2-9C81-09322CAEB2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360580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34D2A-2688-4991-8211-06BC6C5D49FE}"/>
              </a:ext>
            </a:extLst>
          </p:cNvPr>
          <p:cNvSpPr>
            <a:spLocks noGrp="1"/>
          </p:cNvSpPr>
          <p:nvPr>
            <p:ph type="title"/>
          </p:nvPr>
        </p:nvSpPr>
        <p:spPr>
          <a:xfrm>
            <a:off x="961053" y="286604"/>
            <a:ext cx="10194627" cy="1047674"/>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9C611B46-4E97-4C40-BFB4-809A0C8B640B}"/>
              </a:ext>
            </a:extLst>
          </p:cNvPr>
          <p:cNvSpPr>
            <a:spLocks noGrp="1"/>
          </p:cNvSpPr>
          <p:nvPr>
            <p:ph idx="1"/>
          </p:nvPr>
        </p:nvSpPr>
        <p:spPr>
          <a:xfrm>
            <a:off x="1097280" y="1718918"/>
            <a:ext cx="10058400" cy="4663221"/>
          </a:xfrm>
        </p:spPr>
        <p:txBody>
          <a:bodyPr>
            <a:noAutofit/>
          </a:bodyPr>
          <a:lstStyle/>
          <a:p>
            <a:pPr marL="0" indent="0">
              <a:spcBef>
                <a:spcPts val="0"/>
              </a:spcBef>
              <a:spcAft>
                <a:spcPts val="0"/>
              </a:spcAft>
              <a:buNone/>
            </a:pPr>
            <a:r>
              <a:rPr lang="en-US" b="1" dirty="0">
                <a:solidFill>
                  <a:srgbClr val="0E101A"/>
                </a:solidFill>
                <a:effectLst/>
              </a:rPr>
              <a:t> </a:t>
            </a:r>
            <a:r>
              <a:rPr lang="en-US" b="1" u="sng" dirty="0">
                <a:solidFill>
                  <a:srgbClr val="0E101A"/>
                </a:solidFill>
                <a:effectLst/>
              </a:rPr>
              <a:t>Logistic regression:</a:t>
            </a:r>
          </a:p>
          <a:p>
            <a:pPr marL="0" indent="0">
              <a:spcBef>
                <a:spcPts val="0"/>
              </a:spcBef>
              <a:spcAft>
                <a:spcPts val="0"/>
              </a:spcAft>
              <a:buNone/>
            </a:pPr>
            <a:endParaRPr lang="en-US" b="1"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Logistic regression is one of the most popular Machine Learning algorithms, which comes under the Supervised Learning technique. </a:t>
            </a:r>
          </a:p>
          <a:p>
            <a:pPr>
              <a:spcBef>
                <a:spcPts val="0"/>
              </a:spcBef>
              <a:spcAft>
                <a:spcPts val="0"/>
              </a:spcAft>
              <a:buFont typeface="Wingdings" panose="05000000000000000000" pitchFamily="2" charset="2"/>
              <a:buChar char="v"/>
            </a:pPr>
            <a:endParaRPr lang="en-US" dirty="0">
              <a:solidFill>
                <a:srgbClr val="0E101A"/>
              </a:solidFill>
            </a:endParaRPr>
          </a:p>
          <a:p>
            <a:pPr>
              <a:spcBef>
                <a:spcPts val="0"/>
              </a:spcBef>
              <a:spcAft>
                <a:spcPts val="0"/>
              </a:spcAft>
              <a:buFont typeface="Wingdings" panose="05000000000000000000" pitchFamily="2" charset="2"/>
              <a:buChar char="v"/>
            </a:pPr>
            <a:r>
              <a:rPr lang="en-US" dirty="0">
                <a:solidFill>
                  <a:srgbClr val="0E101A"/>
                </a:solidFill>
                <a:effectLst/>
              </a:rPr>
              <a:t>It is used for predicting the categorical dependent variable using a given set of independent variables.</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Logistic regression predicts the output of a categorical dependent variable. </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Therefore the outcome must be a categorical or discrete value. It can be either Yes or No, 0 or 1, true or False, etc. but instead of giving the exact value as 0 and 1, </a:t>
            </a:r>
            <a:r>
              <a:rPr lang="en-US" b="1" dirty="0">
                <a:solidFill>
                  <a:srgbClr val="0E101A"/>
                </a:solidFill>
                <a:effectLst/>
              </a:rPr>
              <a:t>it gives the probabilistic values which lie between 0 and 1</a:t>
            </a:r>
            <a:r>
              <a:rPr lang="en-US" dirty="0">
                <a:solidFill>
                  <a:srgbClr val="0E101A"/>
                </a:solidFill>
                <a:effectLst/>
              </a:rPr>
              <a:t>.</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Logistic Regression is a significant machine learning algorithm because it can provide probabilities and classify new data using continuous and discrete datasets.</a:t>
            </a:r>
          </a:p>
          <a:p>
            <a:pPr marL="0" indent="0">
              <a:spcBef>
                <a:spcPts val="0"/>
              </a:spcBef>
              <a:spcAft>
                <a:spcPts val="0"/>
              </a:spcAft>
              <a:buNone/>
            </a:pPr>
            <a:endParaRPr lang="en-US" dirty="0">
              <a:solidFill>
                <a:srgbClr val="0E101A"/>
              </a:solidFill>
              <a:effectLst/>
            </a:endParaRPr>
          </a:p>
        </p:txBody>
      </p:sp>
      <p:pic>
        <p:nvPicPr>
          <p:cNvPr id="4" name="Picture 3">
            <a:extLst>
              <a:ext uri="{FF2B5EF4-FFF2-40B4-BE49-F238E27FC236}">
                <a16:creationId xmlns:a16="http://schemas.microsoft.com/office/drawing/2014/main" id="{EB9B8C2A-36D3-48DD-9503-8CB38B5B62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47273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57EA-E823-405E-A4FA-3A34F0911BB4}"/>
              </a:ext>
            </a:extLst>
          </p:cNvPr>
          <p:cNvSpPr>
            <a:spLocks noGrp="1"/>
          </p:cNvSpPr>
          <p:nvPr>
            <p:ph type="title"/>
          </p:nvPr>
        </p:nvSpPr>
        <p:spPr>
          <a:xfrm>
            <a:off x="1097279" y="286603"/>
            <a:ext cx="10058401" cy="1178303"/>
          </a:xfrm>
        </p:spPr>
        <p:txBody>
          <a:bodyPr>
            <a:normAutofit/>
          </a:bodyPr>
          <a:lstStyle/>
          <a:p>
            <a:r>
              <a:rPr lang="en-US" sz="2800" dirty="0">
                <a:latin typeface="+mn-lt"/>
              </a:rPr>
              <a:t>Predictive Analytics</a:t>
            </a:r>
            <a:endParaRPr lang="en-IN" sz="2800" dirty="0"/>
          </a:p>
        </p:txBody>
      </p:sp>
      <p:sp>
        <p:nvSpPr>
          <p:cNvPr id="5" name="Content Placeholder 4">
            <a:extLst>
              <a:ext uri="{FF2B5EF4-FFF2-40B4-BE49-F238E27FC236}">
                <a16:creationId xmlns:a16="http://schemas.microsoft.com/office/drawing/2014/main" id="{39FA7F22-8BE6-4FF2-B3CF-63345D44BBE3}"/>
              </a:ext>
            </a:extLst>
          </p:cNvPr>
          <p:cNvSpPr>
            <a:spLocks noGrp="1"/>
          </p:cNvSpPr>
          <p:nvPr>
            <p:ph sz="half" idx="1"/>
          </p:nvPr>
        </p:nvSpPr>
        <p:spPr>
          <a:xfrm>
            <a:off x="970384" y="1845733"/>
            <a:ext cx="5589035" cy="4433769"/>
          </a:xfrm>
        </p:spPr>
        <p:txBody>
          <a:bodyPr/>
          <a:lstStyle/>
          <a:p>
            <a:pPr>
              <a:buFont typeface="Wingdings" panose="05000000000000000000" pitchFamily="2" charset="2"/>
              <a:buChar char="v"/>
            </a:pPr>
            <a:r>
              <a:rPr lang="en-US" sz="2000" dirty="0">
                <a:solidFill>
                  <a:srgbClr val="0E101A"/>
                </a:solidFill>
                <a:effectLst/>
              </a:rPr>
              <a:t>In Logistic regression, instead of fitting a regression line, we fit an "S" shaped logistic function, which predicts two maximum values (0 or 1).</a:t>
            </a:r>
          </a:p>
          <a:p>
            <a:pPr marL="0" indent="0">
              <a:buNone/>
            </a:pPr>
            <a:endParaRPr lang="en-US" sz="2000"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The sigmoid function is a mathematical function used to map the predicted values to probabilities.</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It maps any real value into another value within a range of 0 and 1.</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Its equation is given by the following expression –</a:t>
            </a:r>
          </a:p>
          <a:p>
            <a:pPr marL="0" indent="0">
              <a:spcBef>
                <a:spcPts val="0"/>
              </a:spcBef>
              <a:spcAft>
                <a:spcPts val="0"/>
              </a:spcAft>
              <a:buNone/>
            </a:pPr>
            <a:endParaRPr lang="en-US" dirty="0">
              <a:solidFill>
                <a:srgbClr val="0E101A"/>
              </a:solidFill>
              <a:effectLst/>
            </a:endParaRPr>
          </a:p>
          <a:p>
            <a:pPr>
              <a:buFont typeface="Wingdings" panose="05000000000000000000" pitchFamily="2" charset="2"/>
              <a:buChar char="v"/>
            </a:pPr>
            <a:endParaRPr lang="en-US" sz="2000" dirty="0">
              <a:solidFill>
                <a:srgbClr val="0E101A"/>
              </a:solidFill>
              <a:effectLst/>
            </a:endParaRPr>
          </a:p>
          <a:p>
            <a:pPr marL="0" indent="0">
              <a:buNone/>
            </a:pPr>
            <a:endParaRPr lang="en-IN" dirty="0"/>
          </a:p>
        </p:txBody>
      </p:sp>
      <p:pic>
        <p:nvPicPr>
          <p:cNvPr id="4" name="Picture 3">
            <a:extLst>
              <a:ext uri="{FF2B5EF4-FFF2-40B4-BE49-F238E27FC236}">
                <a16:creationId xmlns:a16="http://schemas.microsoft.com/office/drawing/2014/main" id="{F57B0F59-87D7-4F5E-BE8D-9F769520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pic>
        <p:nvPicPr>
          <p:cNvPr id="8" name="Picture 7">
            <a:extLst>
              <a:ext uri="{FF2B5EF4-FFF2-40B4-BE49-F238E27FC236}">
                <a16:creationId xmlns:a16="http://schemas.microsoft.com/office/drawing/2014/main" id="{C60A10A9-F021-46D1-86DA-53A35C6ED285}"/>
              </a:ext>
            </a:extLst>
          </p:cNvPr>
          <p:cNvPicPr>
            <a:picLocks noChangeAspect="1"/>
          </p:cNvPicPr>
          <p:nvPr/>
        </p:nvPicPr>
        <p:blipFill>
          <a:blip r:embed="rId3"/>
          <a:stretch>
            <a:fillRect/>
          </a:stretch>
        </p:blipFill>
        <p:spPr>
          <a:xfrm>
            <a:off x="1258876" y="5126376"/>
            <a:ext cx="4106226" cy="1153126"/>
          </a:xfrm>
          <a:prstGeom prst="rect">
            <a:avLst/>
          </a:prstGeom>
        </p:spPr>
      </p:pic>
      <p:pic>
        <p:nvPicPr>
          <p:cNvPr id="1026" name="Picture 2" descr="Logistic Regression in Machine Learning">
            <a:extLst>
              <a:ext uri="{FF2B5EF4-FFF2-40B4-BE49-F238E27FC236}">
                <a16:creationId xmlns:a16="http://schemas.microsoft.com/office/drawing/2014/main" id="{FEC41DDC-FF72-4B0B-82C2-CF9CFA349E1B}"/>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305550" y="2005520"/>
            <a:ext cx="4762500" cy="3280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97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9702E-A9B9-46D6-8EA9-A78FC66DD9A7}"/>
              </a:ext>
            </a:extLst>
          </p:cNvPr>
          <p:cNvSpPr>
            <a:spLocks noGrp="1"/>
          </p:cNvSpPr>
          <p:nvPr>
            <p:ph type="title"/>
          </p:nvPr>
        </p:nvSpPr>
        <p:spPr>
          <a:xfrm>
            <a:off x="1097279" y="286604"/>
            <a:ext cx="10058401" cy="1206294"/>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30614148-8DD6-468B-BCC0-D1A041117329}"/>
              </a:ext>
            </a:extLst>
          </p:cNvPr>
          <p:cNvSpPr>
            <a:spLocks noGrp="1"/>
          </p:cNvSpPr>
          <p:nvPr>
            <p:ph sz="half" idx="1"/>
          </p:nvPr>
        </p:nvSpPr>
        <p:spPr>
          <a:xfrm>
            <a:off x="1097279" y="1845733"/>
            <a:ext cx="4937760" cy="4443100"/>
          </a:xfrm>
        </p:spPr>
        <p:txBody>
          <a:bodyPr>
            <a:normAutofit/>
          </a:bodyPr>
          <a:lstStyle/>
          <a:p>
            <a:pPr>
              <a:spcBef>
                <a:spcPts val="0"/>
              </a:spcBef>
              <a:spcAft>
                <a:spcPts val="0"/>
              </a:spcAft>
            </a:pPr>
            <a:r>
              <a:rPr lang="en-US" b="1" u="sng" dirty="0">
                <a:solidFill>
                  <a:srgbClr val="0E101A"/>
                </a:solidFill>
                <a:effectLst/>
              </a:rPr>
              <a:t>Logistic Function (Sigmoid Function):</a:t>
            </a:r>
          </a:p>
          <a:p>
            <a:pPr>
              <a:spcBef>
                <a:spcPts val="0"/>
              </a:spcBef>
              <a:spcAft>
                <a:spcPts val="0"/>
              </a:spcAft>
            </a:pPr>
            <a:endParaRPr lang="en-US" b="1"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The value of the logistic regression must be between 0 and 1, which cannot go beyond this limit, so it forms a curve like the "S" form.</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 The S-form curve is called the Sigmoid function or the logistic function.</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In logistic regression, we use the concept of the threshold value, which defines the probability of either 0 or 1. Such as values above the threshold value tends to 1, and a value below the threshold values tends to 0.</a:t>
            </a:r>
          </a:p>
          <a:p>
            <a:endParaRPr lang="en-IN" dirty="0"/>
          </a:p>
        </p:txBody>
      </p:sp>
      <p:pic>
        <p:nvPicPr>
          <p:cNvPr id="2050" name="Picture 2" descr="Linear Regression vs Logistic Regression - Javatpoint">
            <a:extLst>
              <a:ext uri="{FF2B5EF4-FFF2-40B4-BE49-F238E27FC236}">
                <a16:creationId xmlns:a16="http://schemas.microsoft.com/office/drawing/2014/main" id="{66C9C3DC-EA26-41E7-A7F6-C498586800B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18238" y="1996751"/>
            <a:ext cx="4937125" cy="38723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CCD499F-F9C8-467E-98A1-E52BB52F4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243151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2E58E-9F10-47BE-A12C-B48BCBFC2DDB}"/>
              </a:ext>
            </a:extLst>
          </p:cNvPr>
          <p:cNvSpPr>
            <a:spLocks noGrp="1"/>
          </p:cNvSpPr>
          <p:nvPr>
            <p:ph type="title"/>
          </p:nvPr>
        </p:nvSpPr>
        <p:spPr>
          <a:xfrm>
            <a:off x="1097280" y="286604"/>
            <a:ext cx="10058400" cy="1243616"/>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C5297BDA-8063-4AB9-859C-048209233372}"/>
              </a:ext>
            </a:extLst>
          </p:cNvPr>
          <p:cNvSpPr>
            <a:spLocks noGrp="1"/>
          </p:cNvSpPr>
          <p:nvPr>
            <p:ph idx="1"/>
          </p:nvPr>
        </p:nvSpPr>
        <p:spPr>
          <a:xfrm>
            <a:off x="1097280" y="1845733"/>
            <a:ext cx="10058400" cy="4443099"/>
          </a:xfrm>
        </p:spPr>
        <p:txBody>
          <a:bodyPr>
            <a:normAutofit fontScale="92500" lnSpcReduction="10000"/>
          </a:bodyPr>
          <a:lstStyle/>
          <a:p>
            <a:pPr>
              <a:spcBef>
                <a:spcPts val="0"/>
              </a:spcBef>
              <a:spcAft>
                <a:spcPts val="0"/>
              </a:spcAft>
            </a:pPr>
            <a:r>
              <a:rPr lang="en-US" b="1" u="sng" dirty="0">
                <a:solidFill>
                  <a:srgbClr val="0E101A"/>
                </a:solidFill>
                <a:effectLst/>
              </a:rPr>
              <a:t>Fitting Logistic Regression to the Training set:</a:t>
            </a:r>
          </a:p>
          <a:p>
            <a:pPr>
              <a:spcBef>
                <a:spcPts val="0"/>
              </a:spcBef>
              <a:spcAft>
                <a:spcPts val="0"/>
              </a:spcAft>
            </a:pPr>
            <a:endParaRPr lang="en-US" dirty="0">
              <a:solidFill>
                <a:srgbClr val="0E101A"/>
              </a:solidFill>
              <a:effectLst/>
            </a:endParaRPr>
          </a:p>
          <a:p>
            <a:pPr>
              <a:spcBef>
                <a:spcPts val="0"/>
              </a:spcBef>
              <a:spcAft>
                <a:spcPts val="0"/>
              </a:spcAft>
              <a:buFont typeface="Wingdings" panose="05000000000000000000" pitchFamily="2" charset="2"/>
              <a:buChar char="v"/>
            </a:pPr>
            <a:r>
              <a:rPr lang="en-US" sz="2200" dirty="0">
                <a:solidFill>
                  <a:srgbClr val="0E101A"/>
                </a:solidFill>
                <a:effectLst/>
              </a:rPr>
              <a:t>We have well prepared our dataset, and now we will train the dataset using the training set. </a:t>
            </a:r>
          </a:p>
          <a:p>
            <a:pPr marL="0" indent="0">
              <a:spcBef>
                <a:spcPts val="0"/>
              </a:spcBef>
              <a:spcAft>
                <a:spcPts val="0"/>
              </a:spcAft>
              <a:buNone/>
            </a:pPr>
            <a:endParaRPr lang="en-US" sz="2200" dirty="0">
              <a:solidFill>
                <a:srgbClr val="0E101A"/>
              </a:solidFill>
              <a:effectLst/>
            </a:endParaRPr>
          </a:p>
          <a:p>
            <a:pPr>
              <a:spcBef>
                <a:spcPts val="0"/>
              </a:spcBef>
              <a:spcAft>
                <a:spcPts val="0"/>
              </a:spcAft>
              <a:buFont typeface="Wingdings" panose="05000000000000000000" pitchFamily="2" charset="2"/>
              <a:buChar char="v"/>
            </a:pPr>
            <a:r>
              <a:rPr lang="en-US" sz="2200" dirty="0">
                <a:solidFill>
                  <a:srgbClr val="0E101A"/>
                </a:solidFill>
                <a:effectLst/>
              </a:rPr>
              <a:t>For providing training or fitting the model to the training set, we will import the </a:t>
            </a:r>
            <a:r>
              <a:rPr lang="en-US" sz="2200" b="1" dirty="0">
                <a:solidFill>
                  <a:srgbClr val="0E101A"/>
                </a:solidFill>
                <a:effectLst/>
              </a:rPr>
              <a:t>Logistic Regression</a:t>
            </a:r>
            <a:r>
              <a:rPr lang="en-US" sz="2200" dirty="0">
                <a:solidFill>
                  <a:srgbClr val="0E101A"/>
                </a:solidFill>
                <a:effectLst/>
              </a:rPr>
              <a:t> class of the </a:t>
            </a:r>
            <a:r>
              <a:rPr lang="en-US" sz="2200" b="1" dirty="0">
                <a:solidFill>
                  <a:srgbClr val="0E101A"/>
                </a:solidFill>
                <a:effectLst/>
              </a:rPr>
              <a:t>sklearn</a:t>
            </a:r>
            <a:r>
              <a:rPr lang="en-US" sz="2200" dirty="0">
                <a:solidFill>
                  <a:srgbClr val="0E101A"/>
                </a:solidFill>
                <a:effectLst/>
              </a:rPr>
              <a:t> library.</a:t>
            </a:r>
          </a:p>
          <a:p>
            <a:pPr marL="0" indent="0">
              <a:spcBef>
                <a:spcPts val="0"/>
              </a:spcBef>
              <a:spcAft>
                <a:spcPts val="0"/>
              </a:spcAft>
              <a:buNone/>
            </a:pPr>
            <a:endParaRPr lang="en-US" sz="2200" dirty="0">
              <a:solidFill>
                <a:srgbClr val="0E101A"/>
              </a:solidFill>
              <a:effectLst/>
            </a:endParaRPr>
          </a:p>
          <a:p>
            <a:pPr>
              <a:spcBef>
                <a:spcPts val="0"/>
              </a:spcBef>
              <a:spcAft>
                <a:spcPts val="0"/>
              </a:spcAft>
              <a:buFont typeface="Wingdings" panose="05000000000000000000" pitchFamily="2" charset="2"/>
              <a:buChar char="v"/>
            </a:pPr>
            <a:r>
              <a:rPr lang="en-US" sz="2200" dirty="0">
                <a:solidFill>
                  <a:srgbClr val="0E101A"/>
                </a:solidFill>
                <a:effectLst/>
              </a:rPr>
              <a:t>After importing the class, we will create a classifier object and use it to fit the model to the logistic regression. </a:t>
            </a:r>
          </a:p>
          <a:p>
            <a:pPr marL="0" indent="0">
              <a:spcBef>
                <a:spcPts val="0"/>
              </a:spcBef>
              <a:spcAft>
                <a:spcPts val="0"/>
              </a:spcAft>
              <a:buNone/>
            </a:pPr>
            <a:endParaRPr lang="en-US" sz="2200" dirty="0">
              <a:solidFill>
                <a:srgbClr val="0E101A"/>
              </a:solidFill>
              <a:effectLst/>
            </a:endParaRPr>
          </a:p>
          <a:p>
            <a:pPr>
              <a:spcBef>
                <a:spcPts val="0"/>
              </a:spcBef>
              <a:spcAft>
                <a:spcPts val="0"/>
              </a:spcAft>
              <a:buFont typeface="Wingdings" panose="05000000000000000000" pitchFamily="2" charset="2"/>
              <a:buChar char="v"/>
            </a:pPr>
            <a:r>
              <a:rPr lang="en-US" sz="2200" dirty="0">
                <a:solidFill>
                  <a:srgbClr val="0E101A"/>
                </a:solidFill>
                <a:effectLst/>
              </a:rPr>
              <a:t>Fitting Logistic Regression to the training set.</a:t>
            </a:r>
          </a:p>
          <a:p>
            <a:pPr marL="0" indent="0">
              <a:spcBef>
                <a:spcPts val="0"/>
              </a:spcBef>
              <a:spcAft>
                <a:spcPts val="0"/>
              </a:spcAft>
              <a:buNone/>
            </a:pPr>
            <a:endParaRPr lang="en-US" sz="2200" dirty="0">
              <a:solidFill>
                <a:srgbClr val="0E101A"/>
              </a:solidFill>
              <a:effectLst/>
            </a:endParaRPr>
          </a:p>
          <a:p>
            <a:pPr>
              <a:spcBef>
                <a:spcPts val="0"/>
              </a:spcBef>
              <a:spcAft>
                <a:spcPts val="0"/>
              </a:spcAft>
              <a:buFont typeface="Wingdings" panose="05000000000000000000" pitchFamily="2" charset="2"/>
              <a:buChar char="Ø"/>
            </a:pPr>
            <a:r>
              <a:rPr lang="en-US" sz="2200" dirty="0">
                <a:solidFill>
                  <a:srgbClr val="0E101A"/>
                </a:solidFill>
                <a:effectLst/>
              </a:rPr>
              <a:t>Below is the code for it:</a:t>
            </a:r>
          </a:p>
          <a:p>
            <a:pPr marL="0" indent="0">
              <a:spcBef>
                <a:spcPts val="0"/>
              </a:spcBef>
              <a:spcAft>
                <a:spcPts val="0"/>
              </a:spcAft>
              <a:buNone/>
            </a:pPr>
            <a:endParaRPr lang="en-US" sz="2200" dirty="0">
              <a:solidFill>
                <a:srgbClr val="0E101A"/>
              </a:solidFill>
              <a:effectLst/>
            </a:endParaRPr>
          </a:p>
          <a:p>
            <a:pPr>
              <a:spcBef>
                <a:spcPts val="0"/>
              </a:spcBef>
              <a:spcAft>
                <a:spcPts val="0"/>
              </a:spcAft>
              <a:buFont typeface="Wingdings" panose="05000000000000000000" pitchFamily="2" charset="2"/>
              <a:buChar char="ü"/>
            </a:pPr>
            <a:r>
              <a:rPr lang="en-US" sz="2200" dirty="0">
                <a:solidFill>
                  <a:srgbClr val="0E101A"/>
                </a:solidFill>
                <a:effectLst/>
              </a:rPr>
              <a:t>from sklearn.linear_model import LogisticRegression  </a:t>
            </a:r>
          </a:p>
          <a:p>
            <a:pPr>
              <a:spcBef>
                <a:spcPts val="0"/>
              </a:spcBef>
              <a:spcAft>
                <a:spcPts val="0"/>
              </a:spcAft>
              <a:buFont typeface="Wingdings" panose="05000000000000000000" pitchFamily="2" charset="2"/>
              <a:buChar char="ü"/>
            </a:pPr>
            <a:r>
              <a:rPr lang="en-US" sz="2200" dirty="0">
                <a:solidFill>
                  <a:srgbClr val="0E101A"/>
                </a:solidFill>
                <a:effectLst/>
              </a:rPr>
              <a:t>classifier= LogisticRegression(random_state=0)  </a:t>
            </a:r>
          </a:p>
          <a:p>
            <a:pPr>
              <a:spcBef>
                <a:spcPts val="0"/>
              </a:spcBef>
              <a:spcAft>
                <a:spcPts val="0"/>
              </a:spcAft>
              <a:buFont typeface="Wingdings" panose="05000000000000000000" pitchFamily="2" charset="2"/>
              <a:buChar char="ü"/>
            </a:pPr>
            <a:r>
              <a:rPr lang="en-US" sz="2200" dirty="0">
                <a:solidFill>
                  <a:srgbClr val="0E101A"/>
                </a:solidFill>
                <a:effectLst/>
              </a:rPr>
              <a:t>classifier.fit(x_train, y_train)  </a:t>
            </a:r>
          </a:p>
          <a:p>
            <a:endParaRPr lang="en-IN" dirty="0"/>
          </a:p>
        </p:txBody>
      </p:sp>
      <p:pic>
        <p:nvPicPr>
          <p:cNvPr id="4" name="Picture 3">
            <a:extLst>
              <a:ext uri="{FF2B5EF4-FFF2-40B4-BE49-F238E27FC236}">
                <a16:creationId xmlns:a16="http://schemas.microsoft.com/office/drawing/2014/main" id="{56B09F2C-2BFF-4150-B499-FD5146004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1689164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7E843-9947-4809-A39D-282F0F19A632}"/>
              </a:ext>
            </a:extLst>
          </p:cNvPr>
          <p:cNvSpPr>
            <a:spLocks noGrp="1"/>
          </p:cNvSpPr>
          <p:nvPr>
            <p:ph type="title"/>
          </p:nvPr>
        </p:nvSpPr>
        <p:spPr>
          <a:xfrm>
            <a:off x="1097280" y="286603"/>
            <a:ext cx="10058400" cy="1224955"/>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A47C79EC-878B-4A1C-9C1A-32851539BA91}"/>
              </a:ext>
            </a:extLst>
          </p:cNvPr>
          <p:cNvSpPr>
            <a:spLocks noGrp="1"/>
          </p:cNvSpPr>
          <p:nvPr>
            <p:ph idx="1"/>
          </p:nvPr>
        </p:nvSpPr>
        <p:spPr>
          <a:xfrm>
            <a:off x="1097280" y="1739665"/>
            <a:ext cx="10286066" cy="4831732"/>
          </a:xfrm>
        </p:spPr>
        <p:txBody>
          <a:bodyPr>
            <a:normAutofit fontScale="62500" lnSpcReduction="20000"/>
          </a:bodyPr>
          <a:lstStyle/>
          <a:p>
            <a:pPr marL="0" indent="0">
              <a:spcBef>
                <a:spcPts val="0"/>
              </a:spcBef>
              <a:spcAft>
                <a:spcPts val="0"/>
              </a:spcAft>
              <a:buNone/>
            </a:pPr>
            <a:r>
              <a:rPr lang="en-US" sz="3200" b="1" u="sng" dirty="0">
                <a:solidFill>
                  <a:srgbClr val="0E101A"/>
                </a:solidFill>
                <a:effectLst/>
              </a:rPr>
              <a:t>Predicting the Test Result:</a:t>
            </a:r>
          </a:p>
          <a:p>
            <a:pPr>
              <a:spcBef>
                <a:spcPts val="0"/>
              </a:spcBef>
              <a:spcAft>
                <a:spcPts val="0"/>
              </a:spcAft>
            </a:pPr>
            <a:endParaRPr lang="en-US" sz="3200" dirty="0">
              <a:solidFill>
                <a:srgbClr val="0E101A"/>
              </a:solidFill>
              <a:effectLst/>
            </a:endParaRPr>
          </a:p>
          <a:p>
            <a:pPr>
              <a:spcBef>
                <a:spcPts val="0"/>
              </a:spcBef>
              <a:spcAft>
                <a:spcPts val="0"/>
              </a:spcAft>
              <a:buFont typeface="Wingdings" panose="05000000000000000000" pitchFamily="2" charset="2"/>
              <a:buChar char="v"/>
            </a:pPr>
            <a:r>
              <a:rPr lang="en-US" sz="3200" dirty="0">
                <a:solidFill>
                  <a:srgbClr val="0E101A"/>
                </a:solidFill>
                <a:effectLst/>
              </a:rPr>
              <a:t>Our model is well trained on the training set, so we will now predict the result by using test set data.</a:t>
            </a:r>
          </a:p>
          <a:p>
            <a:pPr marL="0" indent="0">
              <a:spcBef>
                <a:spcPts val="0"/>
              </a:spcBef>
              <a:spcAft>
                <a:spcPts val="0"/>
              </a:spcAft>
              <a:buNone/>
            </a:pPr>
            <a:endParaRPr lang="en-US" sz="3200" dirty="0">
              <a:solidFill>
                <a:srgbClr val="0E101A"/>
              </a:solidFill>
            </a:endParaRPr>
          </a:p>
          <a:p>
            <a:pPr marL="0" indent="0">
              <a:spcBef>
                <a:spcPts val="0"/>
              </a:spcBef>
              <a:spcAft>
                <a:spcPts val="0"/>
              </a:spcAft>
              <a:buNone/>
            </a:pPr>
            <a:r>
              <a:rPr lang="en-US" sz="3200" dirty="0">
                <a:solidFill>
                  <a:srgbClr val="0E101A"/>
                </a:solidFill>
                <a:effectLst/>
              </a:rPr>
              <a:t>Below is the code for it:</a:t>
            </a:r>
          </a:p>
          <a:p>
            <a:pPr marL="0" indent="0">
              <a:spcBef>
                <a:spcPts val="0"/>
              </a:spcBef>
              <a:spcAft>
                <a:spcPts val="0"/>
              </a:spcAft>
              <a:buNone/>
            </a:pPr>
            <a:endParaRPr lang="en-US" sz="3200" u="sng" dirty="0">
              <a:solidFill>
                <a:srgbClr val="0E101A"/>
              </a:solidFill>
              <a:effectLst/>
            </a:endParaRPr>
          </a:p>
          <a:p>
            <a:pPr marL="0" indent="0">
              <a:spcBef>
                <a:spcPts val="0"/>
              </a:spcBef>
              <a:spcAft>
                <a:spcPts val="0"/>
              </a:spcAft>
              <a:buNone/>
            </a:pPr>
            <a:r>
              <a:rPr lang="en-US" sz="3200" dirty="0">
                <a:solidFill>
                  <a:srgbClr val="0E101A"/>
                </a:solidFill>
                <a:effectLst/>
              </a:rPr>
              <a:t>y_pred= classifier.predict(x_test)  </a:t>
            </a:r>
          </a:p>
          <a:p>
            <a:pPr marL="0" indent="0">
              <a:spcBef>
                <a:spcPts val="0"/>
              </a:spcBef>
              <a:spcAft>
                <a:spcPts val="0"/>
              </a:spcAft>
              <a:buNone/>
            </a:pPr>
            <a:endParaRPr lang="en-US" sz="3200" dirty="0">
              <a:solidFill>
                <a:srgbClr val="0E101A"/>
              </a:solidFill>
              <a:effectLst/>
            </a:endParaRPr>
          </a:p>
          <a:p>
            <a:pPr marL="0" indent="0">
              <a:spcBef>
                <a:spcPts val="0"/>
              </a:spcBef>
              <a:spcAft>
                <a:spcPts val="0"/>
              </a:spcAft>
              <a:buNone/>
            </a:pPr>
            <a:r>
              <a:rPr lang="en-US" sz="3200" b="1" u="sng" dirty="0">
                <a:solidFill>
                  <a:srgbClr val="0E101A"/>
                </a:solidFill>
                <a:effectLst/>
              </a:rPr>
              <a:t>Test Accuracy of the result:</a:t>
            </a:r>
          </a:p>
          <a:p>
            <a:pPr marL="0" indent="0">
              <a:spcBef>
                <a:spcPts val="0"/>
              </a:spcBef>
              <a:spcAft>
                <a:spcPts val="0"/>
              </a:spcAft>
              <a:buNone/>
            </a:pPr>
            <a:endParaRPr lang="en-US" sz="3200" dirty="0">
              <a:solidFill>
                <a:srgbClr val="0E101A"/>
              </a:solidFill>
              <a:effectLst/>
            </a:endParaRPr>
          </a:p>
          <a:p>
            <a:pPr>
              <a:spcBef>
                <a:spcPts val="0"/>
              </a:spcBef>
              <a:spcAft>
                <a:spcPts val="0"/>
              </a:spcAft>
              <a:buFont typeface="Wingdings" panose="05000000000000000000" pitchFamily="2" charset="2"/>
              <a:buChar char="v"/>
            </a:pPr>
            <a:r>
              <a:rPr lang="en-US" sz="3200" dirty="0">
                <a:solidFill>
                  <a:srgbClr val="0E101A"/>
                </a:solidFill>
                <a:effectLst/>
              </a:rPr>
              <a:t>Now we will create the confusion matrix here to check the accuracy of the classification. </a:t>
            </a:r>
          </a:p>
          <a:p>
            <a:pPr marL="0" indent="0">
              <a:spcBef>
                <a:spcPts val="0"/>
              </a:spcBef>
              <a:spcAft>
                <a:spcPts val="0"/>
              </a:spcAft>
              <a:buNone/>
            </a:pPr>
            <a:endParaRPr lang="en-US" sz="3200" dirty="0">
              <a:solidFill>
                <a:srgbClr val="0E101A"/>
              </a:solidFill>
              <a:effectLst/>
            </a:endParaRPr>
          </a:p>
          <a:p>
            <a:pPr>
              <a:spcBef>
                <a:spcPts val="0"/>
              </a:spcBef>
              <a:spcAft>
                <a:spcPts val="0"/>
              </a:spcAft>
              <a:buFont typeface="Wingdings" panose="05000000000000000000" pitchFamily="2" charset="2"/>
              <a:buChar char="v"/>
            </a:pPr>
            <a:r>
              <a:rPr lang="en-US" sz="3200" dirty="0">
                <a:solidFill>
                  <a:srgbClr val="0E101A"/>
                </a:solidFill>
                <a:effectLst/>
              </a:rPr>
              <a:t>To create it, we need to import the </a:t>
            </a:r>
            <a:r>
              <a:rPr lang="en-US" sz="3200" b="1" dirty="0">
                <a:solidFill>
                  <a:srgbClr val="0E101A"/>
                </a:solidFill>
                <a:effectLst/>
              </a:rPr>
              <a:t>confusion_matrix</a:t>
            </a:r>
            <a:r>
              <a:rPr lang="en-US" sz="3200" dirty="0">
                <a:solidFill>
                  <a:srgbClr val="0E101A"/>
                </a:solidFill>
                <a:effectLst/>
              </a:rPr>
              <a:t> function of the sklearn library.</a:t>
            </a:r>
          </a:p>
          <a:p>
            <a:pPr marL="0" indent="0">
              <a:spcBef>
                <a:spcPts val="0"/>
              </a:spcBef>
              <a:spcAft>
                <a:spcPts val="0"/>
              </a:spcAft>
              <a:buNone/>
            </a:pPr>
            <a:endParaRPr lang="en-US" sz="3200" dirty="0">
              <a:solidFill>
                <a:srgbClr val="0E101A"/>
              </a:solidFill>
              <a:effectLst/>
            </a:endParaRPr>
          </a:p>
          <a:p>
            <a:pPr>
              <a:spcBef>
                <a:spcPts val="0"/>
              </a:spcBef>
              <a:spcAft>
                <a:spcPts val="0"/>
              </a:spcAft>
              <a:buFont typeface="Wingdings" panose="05000000000000000000" pitchFamily="2" charset="2"/>
              <a:buChar char="v"/>
            </a:pPr>
            <a:r>
              <a:rPr lang="en-US" sz="3200" dirty="0">
                <a:solidFill>
                  <a:srgbClr val="0E101A"/>
                </a:solidFill>
                <a:effectLst/>
              </a:rPr>
              <a:t> After importing the function, we will call it using a new variable </a:t>
            </a:r>
            <a:r>
              <a:rPr lang="en-US" sz="3200" b="1" dirty="0">
                <a:solidFill>
                  <a:srgbClr val="0E101A"/>
                </a:solidFill>
                <a:effectLst/>
              </a:rPr>
              <a:t>cm</a:t>
            </a:r>
            <a:r>
              <a:rPr lang="en-US" sz="3200" dirty="0">
                <a:solidFill>
                  <a:srgbClr val="0E101A"/>
                </a:solidFill>
                <a:effectLst/>
              </a:rPr>
              <a:t>. </a:t>
            </a:r>
          </a:p>
          <a:p>
            <a:pPr marL="0" indent="0">
              <a:spcBef>
                <a:spcPts val="0"/>
              </a:spcBef>
              <a:spcAft>
                <a:spcPts val="0"/>
              </a:spcAft>
              <a:buNone/>
            </a:pPr>
            <a:endParaRPr lang="en-US" sz="3200" dirty="0">
              <a:solidFill>
                <a:srgbClr val="0E101A"/>
              </a:solidFill>
              <a:effectLst/>
            </a:endParaRPr>
          </a:p>
          <a:p>
            <a:pPr marL="0" indent="0">
              <a:spcBef>
                <a:spcPts val="0"/>
              </a:spcBef>
              <a:spcAft>
                <a:spcPts val="0"/>
              </a:spcAft>
              <a:buNone/>
            </a:pPr>
            <a:r>
              <a:rPr lang="en-US" sz="3200" dirty="0">
                <a:solidFill>
                  <a:srgbClr val="0E101A"/>
                </a:solidFill>
                <a:effectLst/>
              </a:rPr>
              <a:t>Below is the code for it:</a:t>
            </a:r>
          </a:p>
          <a:p>
            <a:pPr marL="0" indent="0">
              <a:spcBef>
                <a:spcPts val="0"/>
              </a:spcBef>
              <a:spcAft>
                <a:spcPts val="0"/>
              </a:spcAft>
              <a:buNone/>
            </a:pPr>
            <a:endParaRPr lang="en-US" sz="3200" dirty="0">
              <a:solidFill>
                <a:srgbClr val="0E101A"/>
              </a:solidFill>
              <a:effectLst/>
            </a:endParaRPr>
          </a:p>
          <a:p>
            <a:pPr marL="0" indent="0">
              <a:spcBef>
                <a:spcPts val="0"/>
              </a:spcBef>
              <a:spcAft>
                <a:spcPts val="0"/>
              </a:spcAft>
              <a:buNone/>
            </a:pPr>
            <a:r>
              <a:rPr lang="en-US" sz="3200" dirty="0">
                <a:solidFill>
                  <a:srgbClr val="0E101A"/>
                </a:solidFill>
                <a:effectLst/>
              </a:rPr>
              <a:t>from sklearn.metrics import confusion_matrix  </a:t>
            </a:r>
          </a:p>
          <a:p>
            <a:pPr marL="0" indent="0">
              <a:spcBef>
                <a:spcPts val="0"/>
              </a:spcBef>
              <a:spcAft>
                <a:spcPts val="0"/>
              </a:spcAft>
              <a:buNone/>
            </a:pPr>
            <a:endParaRPr lang="en-US" sz="3200" dirty="0">
              <a:solidFill>
                <a:srgbClr val="0E101A"/>
              </a:solidFill>
              <a:effectLst/>
            </a:endParaRPr>
          </a:p>
          <a:p>
            <a:pPr marL="0" indent="0">
              <a:spcBef>
                <a:spcPts val="0"/>
              </a:spcBef>
              <a:spcAft>
                <a:spcPts val="0"/>
              </a:spcAft>
              <a:buNone/>
            </a:pPr>
            <a:r>
              <a:rPr lang="en-US" sz="3200" dirty="0">
                <a:solidFill>
                  <a:srgbClr val="0E101A"/>
                </a:solidFill>
                <a:effectLst/>
              </a:rPr>
              <a:t>cm= confusion_matrix()  </a:t>
            </a:r>
          </a:p>
          <a:p>
            <a:endParaRPr lang="en-IN" dirty="0"/>
          </a:p>
        </p:txBody>
      </p:sp>
      <p:pic>
        <p:nvPicPr>
          <p:cNvPr id="4" name="Picture 3">
            <a:extLst>
              <a:ext uri="{FF2B5EF4-FFF2-40B4-BE49-F238E27FC236}">
                <a16:creationId xmlns:a16="http://schemas.microsoft.com/office/drawing/2014/main" id="{7104BAC0-B3BA-4368-9D43-4A490C7F0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1577130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EC346-1821-4082-AF90-D1D3BF4135CD}"/>
              </a:ext>
            </a:extLst>
          </p:cNvPr>
          <p:cNvSpPr>
            <a:spLocks noGrp="1"/>
          </p:cNvSpPr>
          <p:nvPr>
            <p:ph type="title"/>
          </p:nvPr>
        </p:nvSpPr>
        <p:spPr>
          <a:xfrm>
            <a:off x="1097280" y="286603"/>
            <a:ext cx="10058400" cy="1215626"/>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D9A3809A-D682-4150-B6BA-39F2E3866927}"/>
              </a:ext>
            </a:extLst>
          </p:cNvPr>
          <p:cNvSpPr>
            <a:spLocks noGrp="1"/>
          </p:cNvSpPr>
          <p:nvPr>
            <p:ph idx="1"/>
          </p:nvPr>
        </p:nvSpPr>
        <p:spPr>
          <a:xfrm>
            <a:off x="1097280" y="1845734"/>
            <a:ext cx="10058400" cy="4433768"/>
          </a:xfrm>
        </p:spPr>
        <p:txBody>
          <a:bodyPr>
            <a:normAutofit/>
          </a:bodyPr>
          <a:lstStyle/>
          <a:p>
            <a:r>
              <a:rPr lang="en-IN" b="1" u="sng" dirty="0"/>
              <a:t>Decision Tree Algorithm:</a:t>
            </a:r>
            <a:r>
              <a:rPr lang="en-IN" b="1" dirty="0"/>
              <a:t>    </a:t>
            </a:r>
            <a:r>
              <a:rPr lang="en-IN" b="1" u="sng" dirty="0"/>
              <a:t>Introduction</a:t>
            </a:r>
          </a:p>
          <a:p>
            <a:pPr>
              <a:buFont typeface="Wingdings" panose="05000000000000000000" pitchFamily="2" charset="2"/>
              <a:buChar char="v"/>
            </a:pPr>
            <a:r>
              <a:rPr lang="en-US" dirty="0">
                <a:solidFill>
                  <a:srgbClr val="0E101A"/>
                </a:solidFill>
                <a:effectLst/>
              </a:rPr>
              <a:t>A decision Tree is one of the easiest and popular classification algorithms to understand and interpret.</a:t>
            </a:r>
          </a:p>
          <a:p>
            <a:pPr>
              <a:buFont typeface="Wingdings" panose="05000000000000000000" pitchFamily="2" charset="2"/>
              <a:buChar char="v"/>
            </a:pPr>
            <a:r>
              <a:rPr lang="en-US" dirty="0">
                <a:solidFill>
                  <a:srgbClr val="0E101A"/>
                </a:solidFill>
                <a:effectLst/>
              </a:rPr>
              <a:t> A decision Tree is a </a:t>
            </a:r>
            <a:r>
              <a:rPr lang="en-US" b="1" dirty="0">
                <a:solidFill>
                  <a:srgbClr val="0E101A"/>
                </a:solidFill>
                <a:effectLst/>
              </a:rPr>
              <a:t>Supervised learning technique </a:t>
            </a:r>
            <a:r>
              <a:rPr lang="en-US" dirty="0">
                <a:solidFill>
                  <a:srgbClr val="0E101A"/>
                </a:solidFill>
                <a:effectLst/>
              </a:rPr>
              <a:t>that can be used for both classification and Regression problems, but mostly it is preferred for solving Classification problems. </a:t>
            </a:r>
          </a:p>
          <a:p>
            <a:pPr>
              <a:buFont typeface="Wingdings" panose="05000000000000000000" pitchFamily="2" charset="2"/>
              <a:buChar char="v"/>
            </a:pPr>
            <a:r>
              <a:rPr lang="en-US" dirty="0">
                <a:solidFill>
                  <a:srgbClr val="0E101A"/>
                </a:solidFill>
                <a:effectLst/>
              </a:rPr>
              <a:t>Classification is a two-step process, the learning step and prediction step, in machine learning.</a:t>
            </a:r>
          </a:p>
          <a:p>
            <a:pPr marL="0" indent="0">
              <a:spcBef>
                <a:spcPts val="0"/>
              </a:spcBef>
              <a:spcAft>
                <a:spcPts val="0"/>
              </a:spcAft>
              <a:buNone/>
            </a:pPr>
            <a:r>
              <a:rPr lang="en-US" dirty="0">
                <a:solidFill>
                  <a:srgbClr val="0E101A"/>
                </a:solidFill>
                <a:effectLst/>
              </a:rPr>
              <a:t> </a:t>
            </a:r>
          </a:p>
          <a:p>
            <a:pPr>
              <a:spcBef>
                <a:spcPts val="0"/>
              </a:spcBef>
              <a:spcAft>
                <a:spcPts val="0"/>
              </a:spcAft>
              <a:buFont typeface="Wingdings" panose="05000000000000000000" pitchFamily="2" charset="2"/>
              <a:buChar char="v"/>
            </a:pPr>
            <a:r>
              <a:rPr lang="en-US" dirty="0">
                <a:solidFill>
                  <a:srgbClr val="0E101A"/>
                </a:solidFill>
                <a:effectLst/>
              </a:rPr>
              <a:t>In the learning step, the model is developed based on given training data. </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In the prediction step, the model is used to predict the response for given data. </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It is a tree-structured classifier, where</a:t>
            </a:r>
            <a:r>
              <a:rPr lang="en-US" b="1" dirty="0">
                <a:solidFill>
                  <a:srgbClr val="0E101A"/>
                </a:solidFill>
                <a:effectLst/>
              </a:rPr>
              <a:t> internal nodes represent the features of a dataset, branches represent the decision rules</a:t>
            </a:r>
            <a:r>
              <a:rPr lang="en-US" dirty="0">
                <a:solidFill>
                  <a:srgbClr val="0E101A"/>
                </a:solidFill>
                <a:effectLst/>
              </a:rPr>
              <a:t> and </a:t>
            </a:r>
            <a:r>
              <a:rPr lang="en-US" b="1" dirty="0">
                <a:solidFill>
                  <a:srgbClr val="0E101A"/>
                </a:solidFill>
                <a:effectLst/>
              </a:rPr>
              <a:t>each leaf node represents the outcome.</a:t>
            </a:r>
            <a:endParaRPr lang="en-US" dirty="0">
              <a:solidFill>
                <a:srgbClr val="0E101A"/>
              </a:solidFill>
              <a:effectLst/>
            </a:endParaRPr>
          </a:p>
          <a:p>
            <a:endParaRPr lang="en-IN" dirty="0"/>
          </a:p>
        </p:txBody>
      </p:sp>
      <p:pic>
        <p:nvPicPr>
          <p:cNvPr id="4" name="Picture 3">
            <a:extLst>
              <a:ext uri="{FF2B5EF4-FFF2-40B4-BE49-F238E27FC236}">
                <a16:creationId xmlns:a16="http://schemas.microsoft.com/office/drawing/2014/main" id="{D175985D-A4F7-48BB-9F06-90D6FF6AAE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3456262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9E1C3-4C0E-4761-BFAA-F5AB737AA899}"/>
              </a:ext>
            </a:extLst>
          </p:cNvPr>
          <p:cNvSpPr>
            <a:spLocks noGrp="1"/>
          </p:cNvSpPr>
          <p:nvPr>
            <p:ph type="title"/>
          </p:nvPr>
        </p:nvSpPr>
        <p:spPr/>
        <p:txBody>
          <a:bodyPr>
            <a:normAutofit/>
          </a:bodyPr>
          <a:lstStyle/>
          <a:p>
            <a:r>
              <a:rPr lang="en-US" sz="2800" dirty="0">
                <a:latin typeface="+mn-lt"/>
              </a:rPr>
              <a:t>Predictive Analytics</a:t>
            </a:r>
            <a:endParaRPr lang="en-IN" sz="2800" dirty="0"/>
          </a:p>
        </p:txBody>
      </p:sp>
      <p:sp>
        <p:nvSpPr>
          <p:cNvPr id="5" name="Content Placeholder 4">
            <a:extLst>
              <a:ext uri="{FF2B5EF4-FFF2-40B4-BE49-F238E27FC236}">
                <a16:creationId xmlns:a16="http://schemas.microsoft.com/office/drawing/2014/main" id="{4A8FACE3-E3BB-4832-BFBB-A9CED261112F}"/>
              </a:ext>
            </a:extLst>
          </p:cNvPr>
          <p:cNvSpPr>
            <a:spLocks noGrp="1"/>
          </p:cNvSpPr>
          <p:nvPr>
            <p:ph sz="half" idx="1"/>
          </p:nvPr>
        </p:nvSpPr>
        <p:spPr>
          <a:xfrm>
            <a:off x="1097278" y="1845733"/>
            <a:ext cx="5298333" cy="4415675"/>
          </a:xfrm>
        </p:spPr>
        <p:txBody>
          <a:bodyPr>
            <a:normAutofit lnSpcReduction="10000"/>
          </a:bodyPr>
          <a:lstStyle/>
          <a:p>
            <a:pPr>
              <a:spcBef>
                <a:spcPts val="0"/>
              </a:spcBef>
              <a:spcAft>
                <a:spcPts val="0"/>
              </a:spcAft>
              <a:buFont typeface="Wingdings" panose="05000000000000000000" pitchFamily="2" charset="2"/>
              <a:buChar char="v"/>
            </a:pPr>
            <a:r>
              <a:rPr lang="en-US" dirty="0">
                <a:solidFill>
                  <a:srgbClr val="0E101A"/>
                </a:solidFill>
                <a:effectLst/>
              </a:rPr>
              <a:t>In a </a:t>
            </a:r>
            <a:r>
              <a:rPr lang="en-US" u="sng" dirty="0">
                <a:solidFill>
                  <a:srgbClr val="0E101A"/>
                </a:solidFill>
                <a:effectLst/>
              </a:rPr>
              <a:t>Decision tree</a:t>
            </a:r>
            <a:r>
              <a:rPr lang="en-US" dirty="0">
                <a:solidFill>
                  <a:srgbClr val="0E101A"/>
                </a:solidFill>
                <a:effectLst/>
              </a:rPr>
              <a:t>, there are two nodes, which are the </a:t>
            </a:r>
            <a:r>
              <a:rPr lang="en-US" b="1" dirty="0">
                <a:solidFill>
                  <a:srgbClr val="0E101A"/>
                </a:solidFill>
                <a:effectLst/>
              </a:rPr>
              <a:t>Decision Node</a:t>
            </a:r>
            <a:r>
              <a:rPr lang="en-US" dirty="0">
                <a:solidFill>
                  <a:srgbClr val="0E101A"/>
                </a:solidFill>
                <a:effectLst/>
              </a:rPr>
              <a:t> and</a:t>
            </a:r>
            <a:r>
              <a:rPr lang="en-US" b="1" dirty="0">
                <a:solidFill>
                  <a:srgbClr val="0E101A"/>
                </a:solidFill>
                <a:effectLst/>
              </a:rPr>
              <a:t> Leaf Node.</a:t>
            </a:r>
            <a:r>
              <a:rPr lang="en-US" dirty="0">
                <a:solidFill>
                  <a:srgbClr val="0E101A"/>
                </a:solidFill>
                <a:effectLst/>
              </a:rPr>
              <a:t> Decision nodes are used to make any decision and have multiple branches, whereas Leaf nodes are the output of those decisions and do not contain any further branches.</a:t>
            </a:r>
          </a:p>
          <a:p>
            <a:pPr>
              <a:spcBef>
                <a:spcPts val="0"/>
              </a:spcBef>
              <a:spcAft>
                <a:spcPts val="0"/>
              </a:spcAft>
              <a:buFont typeface="Wingdings" panose="05000000000000000000" pitchFamily="2" charset="2"/>
              <a:buChar char="v"/>
            </a:pPr>
            <a:r>
              <a:rPr lang="en-US" dirty="0">
                <a:solidFill>
                  <a:srgbClr val="0E101A"/>
                </a:solidFill>
                <a:effectLst/>
              </a:rPr>
              <a:t>The </a:t>
            </a:r>
            <a:r>
              <a:rPr lang="en-US" b="1" dirty="0">
                <a:solidFill>
                  <a:srgbClr val="0E101A"/>
                </a:solidFill>
                <a:effectLst/>
              </a:rPr>
              <a:t>goal</a:t>
            </a:r>
            <a:r>
              <a:rPr lang="en-US" dirty="0">
                <a:solidFill>
                  <a:srgbClr val="0E101A"/>
                </a:solidFill>
                <a:effectLst/>
              </a:rPr>
              <a:t> of using a Decision Tree is to create a training model that can use to predict the class or value of the target variable by </a:t>
            </a:r>
            <a:r>
              <a:rPr lang="en-US" b="1" dirty="0">
                <a:solidFill>
                  <a:srgbClr val="0E101A"/>
                </a:solidFill>
                <a:effectLst/>
              </a:rPr>
              <a:t>learning simple decision rules</a:t>
            </a:r>
            <a:r>
              <a:rPr lang="en-US" dirty="0">
                <a:solidFill>
                  <a:srgbClr val="0E101A"/>
                </a:solidFill>
                <a:effectLst/>
              </a:rPr>
              <a:t> inferred from prior data(training data).</a:t>
            </a:r>
          </a:p>
          <a:p>
            <a:pPr>
              <a:spcBef>
                <a:spcPts val="0"/>
              </a:spcBef>
              <a:spcAft>
                <a:spcPts val="0"/>
              </a:spcAft>
              <a:buFont typeface="Wingdings" panose="05000000000000000000" pitchFamily="2" charset="2"/>
              <a:buChar char="v"/>
            </a:pPr>
            <a:r>
              <a:rPr lang="en-US" dirty="0">
                <a:solidFill>
                  <a:srgbClr val="0E101A"/>
                </a:solidFill>
                <a:effectLst/>
              </a:rPr>
              <a:t>In Decision Trees, for predicting a class label for a record we start from the </a:t>
            </a:r>
            <a:r>
              <a:rPr lang="en-US" b="1" dirty="0">
                <a:solidFill>
                  <a:srgbClr val="0E101A"/>
                </a:solidFill>
                <a:effectLst/>
              </a:rPr>
              <a:t>root</a:t>
            </a:r>
            <a:r>
              <a:rPr lang="en-US" dirty="0">
                <a:solidFill>
                  <a:srgbClr val="0E101A"/>
                </a:solidFill>
                <a:effectLst/>
              </a:rPr>
              <a:t> of the tree. We compare the values of the root attribute with the record’s attribute. Based on comparison, we follow the branch corresponding to that value and jump to the next node.</a:t>
            </a:r>
          </a:p>
          <a:p>
            <a:endParaRPr lang="en-IN" dirty="0"/>
          </a:p>
        </p:txBody>
      </p:sp>
      <p:pic>
        <p:nvPicPr>
          <p:cNvPr id="4" name="Picture 3">
            <a:extLst>
              <a:ext uri="{FF2B5EF4-FFF2-40B4-BE49-F238E27FC236}">
                <a16:creationId xmlns:a16="http://schemas.microsoft.com/office/drawing/2014/main" id="{4709590C-0258-4D60-9FE3-6C0CF28A0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pic>
        <p:nvPicPr>
          <p:cNvPr id="3074" name="Picture 2" descr="Decision Tree Classification Algorithm">
            <a:extLst>
              <a:ext uri="{FF2B5EF4-FFF2-40B4-BE49-F238E27FC236}">
                <a16:creationId xmlns:a16="http://schemas.microsoft.com/office/drawing/2014/main" id="{666F8105-1A31-4308-A2A6-92B634DC9F0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395611" y="1728816"/>
            <a:ext cx="5043719" cy="45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34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33E1B-B1A5-445D-AFD0-ED68A3E6E458}"/>
              </a:ext>
            </a:extLst>
          </p:cNvPr>
          <p:cNvSpPr>
            <a:spLocks noGrp="1"/>
          </p:cNvSpPr>
          <p:nvPr>
            <p:ph type="title"/>
          </p:nvPr>
        </p:nvSpPr>
        <p:spPr/>
        <p:txBody>
          <a:bodyPr>
            <a:normAutofit/>
          </a:bodyPr>
          <a:lstStyle/>
          <a:p>
            <a:r>
              <a:rPr lang="en-IN" sz="2800" dirty="0">
                <a:latin typeface="+mn-lt"/>
              </a:rPr>
              <a:t>Introduction to Machine learning</a:t>
            </a:r>
            <a:br>
              <a:rPr lang="en-IN" sz="1200" dirty="0"/>
            </a:br>
            <a:endParaRPr lang="en-IN" sz="2800" dirty="0">
              <a:latin typeface="+mn-lt"/>
            </a:endParaRPr>
          </a:p>
        </p:txBody>
      </p:sp>
      <p:sp>
        <p:nvSpPr>
          <p:cNvPr id="3" name="Content Placeholder 2">
            <a:extLst>
              <a:ext uri="{FF2B5EF4-FFF2-40B4-BE49-F238E27FC236}">
                <a16:creationId xmlns:a16="http://schemas.microsoft.com/office/drawing/2014/main" id="{29949B4F-5775-4DC1-8973-DC57EB5C1527}"/>
              </a:ext>
            </a:extLst>
          </p:cNvPr>
          <p:cNvSpPr>
            <a:spLocks noGrp="1"/>
          </p:cNvSpPr>
          <p:nvPr>
            <p:ph idx="1"/>
          </p:nvPr>
        </p:nvSpPr>
        <p:spPr>
          <a:xfrm>
            <a:off x="1097280" y="1845734"/>
            <a:ext cx="10058400" cy="4499082"/>
          </a:xfrm>
        </p:spPr>
        <p:txBody>
          <a:bodyPr>
            <a:normAutofit lnSpcReduction="10000"/>
          </a:bodyPr>
          <a:lstStyle/>
          <a:p>
            <a:pPr marL="0" indent="0">
              <a:spcBef>
                <a:spcPts val="0"/>
              </a:spcBef>
              <a:spcAft>
                <a:spcPts val="0"/>
              </a:spcAft>
              <a:buNone/>
            </a:pPr>
            <a:r>
              <a:rPr lang="en-US" b="1" u="sng" dirty="0">
                <a:solidFill>
                  <a:srgbClr val="0E101A"/>
                </a:solidFill>
                <a:effectLst/>
              </a:rPr>
              <a:t>What is machine learning?</a:t>
            </a:r>
          </a:p>
          <a:p>
            <a:pPr marL="0" indent="0">
              <a:spcBef>
                <a:spcPts val="0"/>
              </a:spcBef>
              <a:spcAft>
                <a:spcPts val="0"/>
              </a:spcAft>
              <a:buNone/>
            </a:pPr>
            <a:endParaRPr lang="en-US" b="1" u="sng"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Machine learning is an application of artificial intelligence (AI) that provides systems with the ability to automatically learn and improve from experience without being explicitly programmed, gradually improving their accuracy.</a:t>
            </a:r>
          </a:p>
          <a:p>
            <a:pPr>
              <a:spcBef>
                <a:spcPts val="0"/>
              </a:spcBef>
              <a:spcAft>
                <a:spcPts val="0"/>
              </a:spcAft>
              <a:buFont typeface="Courier New" panose="02070309020205020404" pitchFamily="49" charset="0"/>
              <a:buChar char="o"/>
            </a:pPr>
            <a:endParaRPr lang="en-US" dirty="0">
              <a:solidFill>
                <a:srgbClr val="0E101A"/>
              </a:solidFill>
              <a:effectLst/>
            </a:endParaRPr>
          </a:p>
          <a:p>
            <a:pPr>
              <a:spcBef>
                <a:spcPts val="0"/>
              </a:spcBef>
              <a:spcAft>
                <a:spcPts val="0"/>
              </a:spcAft>
              <a:buFont typeface="Courier New" panose="02070309020205020404" pitchFamily="49" charset="0"/>
              <a:buChar char="o"/>
            </a:pPr>
            <a:r>
              <a:rPr lang="en-US" b="1" dirty="0">
                <a:solidFill>
                  <a:srgbClr val="0E101A"/>
                </a:solidFill>
                <a:effectLst/>
              </a:rPr>
              <a:t>The primary aim is to allow the computers to learn automatically</a:t>
            </a:r>
            <a:r>
              <a:rPr lang="en-US" dirty="0">
                <a:solidFill>
                  <a:srgbClr val="0E101A"/>
                </a:solidFill>
                <a:effectLst/>
              </a:rPr>
              <a:t> without human intervention or assistance and adjust actions accordingly.</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Machine learning is an important component of the growing field of data science. Through the use of statistical methods, algorithms are trained to make classifications or predictions.</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In the past decade, machine learning has given us self-driving cars, practical speech recognition, effective web search etc. </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Machine learning is so pervasive today that you probably use it dozens of times a day without knowing it. </a:t>
            </a:r>
          </a:p>
          <a:p>
            <a:endParaRPr lang="en-IN" dirty="0"/>
          </a:p>
        </p:txBody>
      </p:sp>
      <p:pic>
        <p:nvPicPr>
          <p:cNvPr id="5" name="Picture 4">
            <a:extLst>
              <a:ext uri="{FF2B5EF4-FFF2-40B4-BE49-F238E27FC236}">
                <a16:creationId xmlns:a16="http://schemas.microsoft.com/office/drawing/2014/main" id="{9C4B1EE0-63FE-440E-B241-336CA227A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2375630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1DED-43EB-4AC7-B696-96B77BD4B4C5}"/>
              </a:ext>
            </a:extLst>
          </p:cNvPr>
          <p:cNvSpPr>
            <a:spLocks noGrp="1"/>
          </p:cNvSpPr>
          <p:nvPr>
            <p:ph type="title"/>
          </p:nvPr>
        </p:nvSpPr>
        <p:spPr/>
        <p:txBody>
          <a:bodyPr>
            <a:normAutofit/>
          </a:bodyPr>
          <a:lstStyle/>
          <a:p>
            <a:r>
              <a:rPr lang="en-US" sz="2800" dirty="0">
                <a:latin typeface="+mn-lt"/>
              </a:rPr>
              <a:t>Predictive Analytics</a:t>
            </a:r>
            <a:endParaRPr lang="en-IN" sz="2800" dirty="0"/>
          </a:p>
        </p:txBody>
      </p:sp>
      <p:pic>
        <p:nvPicPr>
          <p:cNvPr id="4" name="Picture 3">
            <a:extLst>
              <a:ext uri="{FF2B5EF4-FFF2-40B4-BE49-F238E27FC236}">
                <a16:creationId xmlns:a16="http://schemas.microsoft.com/office/drawing/2014/main" id="{044C4C04-E14B-4B1C-B1C0-4D67732D9A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pic>
        <p:nvPicPr>
          <p:cNvPr id="4098" name="Picture 2">
            <a:extLst>
              <a:ext uri="{FF2B5EF4-FFF2-40B4-BE49-F238E27FC236}">
                <a16:creationId xmlns:a16="http://schemas.microsoft.com/office/drawing/2014/main" id="{05220599-5EA2-45E1-8668-FD504CD4DBD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997959" y="1737361"/>
            <a:ext cx="4157404" cy="4551472"/>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62FD82A0-2387-4FB1-8CE8-97EA808FDBDB}"/>
              </a:ext>
            </a:extLst>
          </p:cNvPr>
          <p:cNvSpPr>
            <a:spLocks noGrp="1"/>
          </p:cNvSpPr>
          <p:nvPr>
            <p:ph sz="half" idx="1"/>
          </p:nvPr>
        </p:nvSpPr>
        <p:spPr>
          <a:xfrm>
            <a:off x="1097278" y="1737361"/>
            <a:ext cx="5900363" cy="4551472"/>
          </a:xfrm>
        </p:spPr>
        <p:txBody>
          <a:bodyPr>
            <a:normAutofit lnSpcReduction="10000"/>
          </a:bodyPr>
          <a:lstStyle/>
          <a:p>
            <a:pPr>
              <a:spcBef>
                <a:spcPts val="0"/>
              </a:spcBef>
              <a:spcAft>
                <a:spcPts val="0"/>
              </a:spcAft>
            </a:pPr>
            <a:r>
              <a:rPr lang="en-US" b="1" u="sng" dirty="0">
                <a:solidFill>
                  <a:srgbClr val="0E101A"/>
                </a:solidFill>
                <a:effectLst/>
              </a:rPr>
              <a:t>Decision Tree Terminologies:</a:t>
            </a:r>
          </a:p>
          <a:p>
            <a:pPr>
              <a:spcBef>
                <a:spcPts val="0"/>
              </a:spcBef>
              <a:spcAft>
                <a:spcPts val="0"/>
              </a:spcAft>
            </a:pPr>
            <a:endParaRPr lang="en-US" b="1" dirty="0">
              <a:solidFill>
                <a:srgbClr val="0E101A"/>
              </a:solidFill>
              <a:effectLst/>
            </a:endParaRPr>
          </a:p>
          <a:p>
            <a:pPr>
              <a:spcBef>
                <a:spcPts val="0"/>
              </a:spcBef>
              <a:spcAft>
                <a:spcPts val="0"/>
              </a:spcAft>
            </a:pPr>
            <a:r>
              <a:rPr lang="en-US" b="1" dirty="0">
                <a:solidFill>
                  <a:srgbClr val="0E101A"/>
                </a:solidFill>
                <a:effectLst/>
              </a:rPr>
              <a:t>Root Node:</a:t>
            </a:r>
            <a:r>
              <a:rPr lang="en-US" dirty="0">
                <a:solidFill>
                  <a:srgbClr val="0E101A"/>
                </a:solidFill>
                <a:effectLst/>
              </a:rPr>
              <a:t> The root node is from where the decision tree starts. It represents the entire dataset, which further gets divided into two or more homogeneous sets.</a:t>
            </a:r>
          </a:p>
          <a:p>
            <a:pPr>
              <a:spcBef>
                <a:spcPts val="0"/>
              </a:spcBef>
              <a:spcAft>
                <a:spcPts val="0"/>
              </a:spcAft>
            </a:pPr>
            <a:r>
              <a:rPr lang="en-US" b="1" dirty="0">
                <a:solidFill>
                  <a:srgbClr val="0E101A"/>
                </a:solidFill>
                <a:effectLst/>
              </a:rPr>
              <a:t>Leaf Node:</a:t>
            </a:r>
            <a:r>
              <a:rPr lang="en-US" dirty="0">
                <a:solidFill>
                  <a:srgbClr val="0E101A"/>
                </a:solidFill>
                <a:effectLst/>
              </a:rPr>
              <a:t> Leaf nodes are the final output node, and the tree cannot be segregated further after getting a leaf node.</a:t>
            </a:r>
          </a:p>
          <a:p>
            <a:pPr>
              <a:spcBef>
                <a:spcPts val="0"/>
              </a:spcBef>
              <a:spcAft>
                <a:spcPts val="0"/>
              </a:spcAft>
            </a:pPr>
            <a:r>
              <a:rPr lang="en-US" b="1" dirty="0">
                <a:solidFill>
                  <a:srgbClr val="0E101A"/>
                </a:solidFill>
                <a:effectLst/>
              </a:rPr>
              <a:t>Splitting:</a:t>
            </a:r>
            <a:r>
              <a:rPr lang="en-US" dirty="0">
                <a:solidFill>
                  <a:srgbClr val="0E101A"/>
                </a:solidFill>
                <a:effectLst/>
              </a:rPr>
              <a:t> Splitting is the process of dividing the decision node/root node into sub-nodes according to the given conditions.</a:t>
            </a:r>
          </a:p>
          <a:p>
            <a:pPr>
              <a:spcBef>
                <a:spcPts val="0"/>
              </a:spcBef>
              <a:spcAft>
                <a:spcPts val="0"/>
              </a:spcAft>
            </a:pPr>
            <a:r>
              <a:rPr lang="en-US" b="1" dirty="0">
                <a:solidFill>
                  <a:srgbClr val="0E101A"/>
                </a:solidFill>
                <a:effectLst/>
              </a:rPr>
              <a:t>Branch/Sub Tree:</a:t>
            </a:r>
            <a:r>
              <a:rPr lang="en-US" dirty="0">
                <a:solidFill>
                  <a:srgbClr val="0E101A"/>
                </a:solidFill>
                <a:effectLst/>
              </a:rPr>
              <a:t> A tree formed by splitting the tree.</a:t>
            </a:r>
          </a:p>
          <a:p>
            <a:pPr>
              <a:spcBef>
                <a:spcPts val="0"/>
              </a:spcBef>
              <a:spcAft>
                <a:spcPts val="0"/>
              </a:spcAft>
            </a:pPr>
            <a:r>
              <a:rPr lang="en-US" b="1" dirty="0">
                <a:solidFill>
                  <a:srgbClr val="0E101A"/>
                </a:solidFill>
                <a:effectLst/>
              </a:rPr>
              <a:t>Pruning:</a:t>
            </a:r>
            <a:r>
              <a:rPr lang="en-US" dirty="0">
                <a:solidFill>
                  <a:srgbClr val="0E101A"/>
                </a:solidFill>
                <a:effectLst/>
              </a:rPr>
              <a:t> Pruning is the process of removing unwanted branches from the tree.</a:t>
            </a:r>
          </a:p>
          <a:p>
            <a:pPr>
              <a:spcBef>
                <a:spcPts val="0"/>
              </a:spcBef>
              <a:spcAft>
                <a:spcPts val="0"/>
              </a:spcAft>
            </a:pPr>
            <a:r>
              <a:rPr lang="en-US" b="1" dirty="0">
                <a:solidFill>
                  <a:srgbClr val="0E101A"/>
                </a:solidFill>
                <a:effectLst/>
              </a:rPr>
              <a:t>Parent/Child node:</a:t>
            </a:r>
            <a:r>
              <a:rPr lang="en-US" dirty="0">
                <a:solidFill>
                  <a:srgbClr val="0E101A"/>
                </a:solidFill>
                <a:effectLst/>
              </a:rPr>
              <a:t> The root node of the tree is called the parent node, and other nodes are called the child nodes.</a:t>
            </a:r>
          </a:p>
          <a:p>
            <a:endParaRPr lang="en-IN" dirty="0"/>
          </a:p>
        </p:txBody>
      </p:sp>
    </p:spTree>
    <p:extLst>
      <p:ext uri="{BB962C8B-B14F-4D97-AF65-F5344CB8AC3E}">
        <p14:creationId xmlns:p14="http://schemas.microsoft.com/office/powerpoint/2010/main" val="2367186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5DB04-D6C7-47E6-A946-3C6EBAB38336}"/>
              </a:ext>
            </a:extLst>
          </p:cNvPr>
          <p:cNvSpPr>
            <a:spLocks noGrp="1"/>
          </p:cNvSpPr>
          <p:nvPr>
            <p:ph type="title"/>
          </p:nvPr>
        </p:nvSpPr>
        <p:spPr>
          <a:xfrm>
            <a:off x="1097278" y="286604"/>
            <a:ext cx="10058401" cy="1131650"/>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CE34DD73-6A4E-41BF-A12E-E86902136B16}"/>
              </a:ext>
            </a:extLst>
          </p:cNvPr>
          <p:cNvSpPr>
            <a:spLocks noGrp="1"/>
          </p:cNvSpPr>
          <p:nvPr>
            <p:ph idx="1"/>
          </p:nvPr>
        </p:nvSpPr>
        <p:spPr>
          <a:xfrm>
            <a:off x="1097280" y="1845733"/>
            <a:ext cx="10058400" cy="4452430"/>
          </a:xfrm>
        </p:spPr>
        <p:txBody>
          <a:bodyPr>
            <a:normAutofit fontScale="92500" lnSpcReduction="10000"/>
          </a:bodyPr>
          <a:lstStyle/>
          <a:p>
            <a:pPr>
              <a:spcBef>
                <a:spcPts val="0"/>
              </a:spcBef>
              <a:spcAft>
                <a:spcPts val="0"/>
              </a:spcAft>
            </a:pPr>
            <a:r>
              <a:rPr lang="en-US" b="1" u="sng" dirty="0">
                <a:solidFill>
                  <a:srgbClr val="0E101A"/>
                </a:solidFill>
                <a:effectLst/>
              </a:rPr>
              <a:t>How does the Decision Tree algorithm Work?</a:t>
            </a:r>
          </a:p>
          <a:p>
            <a:pPr>
              <a:spcBef>
                <a:spcPts val="0"/>
              </a:spcBef>
              <a:spcAft>
                <a:spcPts val="0"/>
              </a:spcAft>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In a decision tree, for predicting the class of the given dataset, the algorithm starts from the root node of the tree. This algorithm compares the values of root attribute with the record (real dataset) attribute and, based on the comparison, follows the branch and jumps to the next node.</a:t>
            </a:r>
          </a:p>
          <a:p>
            <a:pPr>
              <a:spcBef>
                <a:spcPts val="0"/>
              </a:spcBef>
              <a:spcAft>
                <a:spcPts val="0"/>
              </a:spcAft>
              <a:buFont typeface="Wingdings" panose="05000000000000000000" pitchFamily="2" charset="2"/>
              <a:buChar char="v"/>
            </a:pPr>
            <a:r>
              <a:rPr lang="en-US" dirty="0">
                <a:solidFill>
                  <a:srgbClr val="0E101A"/>
                </a:solidFill>
                <a:effectLst/>
              </a:rPr>
              <a:t>For the next node, the algorithm again compares the attribute value with the other sub-nodes and move further. It continues the process until it reaches the leaf node of the tree.</a:t>
            </a:r>
          </a:p>
          <a:p>
            <a:pPr marL="0" indent="0">
              <a:spcBef>
                <a:spcPts val="0"/>
              </a:spcBef>
              <a:spcAft>
                <a:spcPts val="0"/>
              </a:spcAft>
              <a:buNone/>
            </a:pPr>
            <a:endParaRPr lang="en-US" dirty="0">
              <a:solidFill>
                <a:srgbClr val="0E101A"/>
              </a:solidFill>
              <a:effectLst/>
            </a:endParaRPr>
          </a:p>
          <a:p>
            <a:pPr>
              <a:spcBef>
                <a:spcPts val="0"/>
              </a:spcBef>
              <a:spcAft>
                <a:spcPts val="0"/>
              </a:spcAft>
            </a:pPr>
            <a:r>
              <a:rPr lang="en-US" dirty="0">
                <a:solidFill>
                  <a:srgbClr val="0E101A"/>
                </a:solidFill>
                <a:effectLst/>
              </a:rPr>
              <a:t> </a:t>
            </a:r>
            <a:r>
              <a:rPr lang="en-US" u="sng" dirty="0">
                <a:solidFill>
                  <a:srgbClr val="0E101A"/>
                </a:solidFill>
                <a:effectLst/>
              </a:rPr>
              <a:t>The complete process can be better understood using the below algorithm</a:t>
            </a:r>
            <a:r>
              <a:rPr lang="en-US" dirty="0">
                <a:solidFill>
                  <a:srgbClr val="0E101A"/>
                </a:solidFill>
                <a:effectLst/>
              </a:rPr>
              <a:t>:</a:t>
            </a:r>
          </a:p>
          <a:p>
            <a:pPr>
              <a:spcBef>
                <a:spcPts val="0"/>
              </a:spcBef>
              <a:spcAft>
                <a:spcPts val="0"/>
              </a:spcAft>
            </a:pPr>
            <a:endParaRPr lang="en-US" dirty="0">
              <a:solidFill>
                <a:srgbClr val="0E101A"/>
              </a:solidFill>
              <a:effectLst/>
            </a:endParaRPr>
          </a:p>
          <a:p>
            <a:pPr>
              <a:spcBef>
                <a:spcPts val="0"/>
              </a:spcBef>
              <a:spcAft>
                <a:spcPts val="0"/>
              </a:spcAft>
              <a:buFont typeface="Wingdings" panose="05000000000000000000" pitchFamily="2" charset="2"/>
              <a:buChar char="ü"/>
            </a:pPr>
            <a:r>
              <a:rPr lang="en-US" b="1" dirty="0">
                <a:solidFill>
                  <a:srgbClr val="0E101A"/>
                </a:solidFill>
                <a:effectLst/>
              </a:rPr>
              <a:t>Step-1:</a:t>
            </a:r>
            <a:r>
              <a:rPr lang="en-US" dirty="0">
                <a:solidFill>
                  <a:srgbClr val="0E101A"/>
                </a:solidFill>
                <a:effectLst/>
              </a:rPr>
              <a:t> Begin the tree with the root node, which contains the complete dataset.</a:t>
            </a:r>
          </a:p>
          <a:p>
            <a:pPr>
              <a:spcBef>
                <a:spcPts val="0"/>
              </a:spcBef>
              <a:spcAft>
                <a:spcPts val="0"/>
              </a:spcAft>
              <a:buFont typeface="Wingdings" panose="05000000000000000000" pitchFamily="2" charset="2"/>
              <a:buChar char="ü"/>
            </a:pPr>
            <a:r>
              <a:rPr lang="en-US" b="1" dirty="0">
                <a:solidFill>
                  <a:srgbClr val="0E101A"/>
                </a:solidFill>
                <a:effectLst/>
              </a:rPr>
              <a:t>Step-2:</a:t>
            </a:r>
            <a:r>
              <a:rPr lang="en-US" dirty="0">
                <a:solidFill>
                  <a:srgbClr val="0E101A"/>
                </a:solidFill>
                <a:effectLst/>
              </a:rPr>
              <a:t> Find the best attribute in the dataset using </a:t>
            </a:r>
            <a:r>
              <a:rPr lang="en-US" b="1" dirty="0">
                <a:solidFill>
                  <a:srgbClr val="0E101A"/>
                </a:solidFill>
                <a:effectLst/>
              </a:rPr>
              <a:t>Attribute Selection Measure (ASM).</a:t>
            </a:r>
            <a:endParaRPr lang="en-US" dirty="0">
              <a:solidFill>
                <a:srgbClr val="0E101A"/>
              </a:solidFill>
              <a:effectLst/>
            </a:endParaRPr>
          </a:p>
          <a:p>
            <a:pPr>
              <a:spcBef>
                <a:spcPts val="0"/>
              </a:spcBef>
              <a:spcAft>
                <a:spcPts val="0"/>
              </a:spcAft>
              <a:buFont typeface="Wingdings" panose="05000000000000000000" pitchFamily="2" charset="2"/>
              <a:buChar char="ü"/>
            </a:pPr>
            <a:r>
              <a:rPr lang="en-US" b="1" dirty="0">
                <a:solidFill>
                  <a:srgbClr val="0E101A"/>
                </a:solidFill>
                <a:effectLst/>
              </a:rPr>
              <a:t>Step-3:</a:t>
            </a:r>
            <a:r>
              <a:rPr lang="en-US" dirty="0">
                <a:solidFill>
                  <a:srgbClr val="0E101A"/>
                </a:solidFill>
                <a:effectLst/>
              </a:rPr>
              <a:t> Divide the root node into subsets that contains possible values for the best attributes.</a:t>
            </a:r>
          </a:p>
          <a:p>
            <a:pPr>
              <a:spcBef>
                <a:spcPts val="0"/>
              </a:spcBef>
              <a:spcAft>
                <a:spcPts val="0"/>
              </a:spcAft>
              <a:buFont typeface="Wingdings" panose="05000000000000000000" pitchFamily="2" charset="2"/>
              <a:buChar char="ü"/>
            </a:pPr>
            <a:r>
              <a:rPr lang="en-US" b="1" dirty="0">
                <a:solidFill>
                  <a:srgbClr val="0E101A"/>
                </a:solidFill>
                <a:effectLst/>
              </a:rPr>
              <a:t>Step-4:</a:t>
            </a:r>
            <a:r>
              <a:rPr lang="en-US" dirty="0">
                <a:solidFill>
                  <a:srgbClr val="0E101A"/>
                </a:solidFill>
                <a:effectLst/>
              </a:rPr>
              <a:t> Generate the decision tree node, which contains the best attribute.</a:t>
            </a:r>
          </a:p>
          <a:p>
            <a:pPr>
              <a:spcBef>
                <a:spcPts val="0"/>
              </a:spcBef>
              <a:spcAft>
                <a:spcPts val="0"/>
              </a:spcAft>
              <a:buFont typeface="Wingdings" panose="05000000000000000000" pitchFamily="2" charset="2"/>
              <a:buChar char="ü"/>
            </a:pPr>
            <a:r>
              <a:rPr lang="en-US" b="1" dirty="0">
                <a:solidFill>
                  <a:srgbClr val="0E101A"/>
                </a:solidFill>
                <a:effectLst/>
              </a:rPr>
              <a:t>Step-5:</a:t>
            </a:r>
            <a:r>
              <a:rPr lang="en-US" dirty="0">
                <a:solidFill>
                  <a:srgbClr val="0E101A"/>
                </a:solidFill>
                <a:effectLst/>
              </a:rPr>
              <a:t> Recursively make new decision trees using the subsets of the dataset created in step -3.</a:t>
            </a:r>
          </a:p>
          <a:p>
            <a:pPr>
              <a:spcBef>
                <a:spcPts val="0"/>
              </a:spcBef>
              <a:spcAft>
                <a:spcPts val="0"/>
              </a:spcAft>
              <a:buFont typeface="Wingdings" panose="05000000000000000000" pitchFamily="2" charset="2"/>
              <a:buChar char="ü"/>
            </a:pPr>
            <a:endParaRPr lang="en-US" dirty="0">
              <a:solidFill>
                <a:srgbClr val="0E101A"/>
              </a:solidFill>
            </a:endParaRPr>
          </a:p>
          <a:p>
            <a:pPr>
              <a:spcBef>
                <a:spcPts val="0"/>
              </a:spcBef>
              <a:spcAft>
                <a:spcPts val="0"/>
              </a:spcAft>
              <a:buFont typeface="Wingdings" panose="05000000000000000000" pitchFamily="2" charset="2"/>
              <a:buChar char="ü"/>
            </a:pPr>
            <a:r>
              <a:rPr lang="en-US" dirty="0">
                <a:solidFill>
                  <a:srgbClr val="0E101A"/>
                </a:solidFill>
                <a:effectLst/>
              </a:rPr>
              <a:t> Continue this process until a stage is reached where you cannot further classify the nodes and called the final node as a leaf node.</a:t>
            </a:r>
          </a:p>
          <a:p>
            <a:endParaRPr lang="en-IN" dirty="0"/>
          </a:p>
        </p:txBody>
      </p:sp>
      <p:pic>
        <p:nvPicPr>
          <p:cNvPr id="4" name="Picture 3">
            <a:extLst>
              <a:ext uri="{FF2B5EF4-FFF2-40B4-BE49-F238E27FC236}">
                <a16:creationId xmlns:a16="http://schemas.microsoft.com/office/drawing/2014/main" id="{96914951-385B-46CB-9729-DC03FD3EA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4166399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F94DA-AC13-4271-9905-1A68DBC7478D}"/>
              </a:ext>
            </a:extLst>
          </p:cNvPr>
          <p:cNvSpPr>
            <a:spLocks noGrp="1"/>
          </p:cNvSpPr>
          <p:nvPr>
            <p:ph type="title"/>
          </p:nvPr>
        </p:nvSpPr>
        <p:spPr>
          <a:xfrm>
            <a:off x="1097280" y="286603"/>
            <a:ext cx="10058400" cy="1140981"/>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2605CBC7-407E-4DF4-B799-4DE8FE5582AB}"/>
              </a:ext>
            </a:extLst>
          </p:cNvPr>
          <p:cNvSpPr>
            <a:spLocks noGrp="1"/>
          </p:cNvSpPr>
          <p:nvPr>
            <p:ph idx="1"/>
          </p:nvPr>
        </p:nvSpPr>
        <p:spPr>
          <a:xfrm>
            <a:off x="1097280" y="1845733"/>
            <a:ext cx="10058400" cy="4573727"/>
          </a:xfrm>
        </p:spPr>
        <p:txBody>
          <a:bodyPr>
            <a:normAutofit fontScale="85000" lnSpcReduction="20000"/>
          </a:bodyPr>
          <a:lstStyle/>
          <a:p>
            <a:pPr marL="0" indent="0">
              <a:spcBef>
                <a:spcPts val="0"/>
              </a:spcBef>
              <a:spcAft>
                <a:spcPts val="0"/>
              </a:spcAft>
              <a:buNone/>
            </a:pPr>
            <a:r>
              <a:rPr lang="en-US" sz="2400" b="1" u="sng" dirty="0">
                <a:solidFill>
                  <a:srgbClr val="0E101A"/>
                </a:solidFill>
                <a:effectLst/>
              </a:rPr>
              <a:t>Attribute Selection Measures:</a:t>
            </a:r>
          </a:p>
          <a:p>
            <a:pPr>
              <a:spcBef>
                <a:spcPts val="0"/>
              </a:spcBef>
              <a:spcAft>
                <a:spcPts val="0"/>
              </a:spcAft>
            </a:pPr>
            <a:endParaRPr lang="en-US" sz="2400" b="1" dirty="0">
              <a:solidFill>
                <a:srgbClr val="0E101A"/>
              </a:solidFill>
              <a:effectLst/>
            </a:endParaRPr>
          </a:p>
          <a:p>
            <a:pPr>
              <a:spcBef>
                <a:spcPts val="0"/>
              </a:spcBef>
              <a:spcAft>
                <a:spcPts val="0"/>
              </a:spcAft>
            </a:pPr>
            <a:r>
              <a:rPr lang="en-US" sz="2400" dirty="0">
                <a:solidFill>
                  <a:srgbClr val="0E101A"/>
                </a:solidFill>
                <a:effectLst/>
              </a:rPr>
              <a:t>While implementing a Decision tree, the main issue arises that how to select the best attribute for the root node and for sub-nodes. So, to solve such problems there is a technique which is called as </a:t>
            </a:r>
            <a:r>
              <a:rPr lang="en-US" sz="2400" b="1" dirty="0">
                <a:solidFill>
                  <a:srgbClr val="0E101A"/>
                </a:solidFill>
                <a:effectLst/>
              </a:rPr>
              <a:t>Attribute selection measure or ASM. </a:t>
            </a:r>
            <a:r>
              <a:rPr lang="en-US" sz="2400" dirty="0">
                <a:solidFill>
                  <a:srgbClr val="0E101A"/>
                </a:solidFill>
                <a:effectLst/>
              </a:rPr>
              <a:t>By this measurement, we can easily select the best attribute for the nodes of the tree. There is a popular technique for ASM.</a:t>
            </a:r>
          </a:p>
          <a:p>
            <a:pPr>
              <a:spcBef>
                <a:spcPts val="0"/>
              </a:spcBef>
              <a:spcAft>
                <a:spcPts val="0"/>
              </a:spcAft>
            </a:pPr>
            <a:endParaRPr lang="en-US" sz="2400" dirty="0">
              <a:solidFill>
                <a:srgbClr val="0E101A"/>
              </a:solidFill>
              <a:effectLst/>
            </a:endParaRPr>
          </a:p>
          <a:p>
            <a:pPr marL="0" indent="0">
              <a:spcBef>
                <a:spcPts val="0"/>
              </a:spcBef>
              <a:spcAft>
                <a:spcPts val="0"/>
              </a:spcAft>
              <a:buNone/>
            </a:pPr>
            <a:r>
              <a:rPr lang="en-US" sz="2400" b="1" u="sng" dirty="0">
                <a:solidFill>
                  <a:srgbClr val="0E101A"/>
                </a:solidFill>
                <a:effectLst/>
              </a:rPr>
              <a:t>Information Gain:</a:t>
            </a:r>
          </a:p>
          <a:p>
            <a:pPr>
              <a:spcBef>
                <a:spcPts val="0"/>
              </a:spcBef>
              <a:spcAft>
                <a:spcPts val="0"/>
              </a:spcAft>
            </a:pPr>
            <a:endParaRPr lang="en-US" sz="2400" b="1" dirty="0">
              <a:solidFill>
                <a:srgbClr val="0E101A"/>
              </a:solidFill>
              <a:effectLst/>
            </a:endParaRPr>
          </a:p>
          <a:p>
            <a:pPr>
              <a:spcBef>
                <a:spcPts val="0"/>
              </a:spcBef>
              <a:spcAft>
                <a:spcPts val="0"/>
              </a:spcAft>
              <a:buFont typeface="Wingdings" panose="05000000000000000000" pitchFamily="2" charset="2"/>
              <a:buChar char="v"/>
            </a:pPr>
            <a:r>
              <a:rPr lang="en-US" sz="2400" dirty="0">
                <a:solidFill>
                  <a:srgbClr val="0E101A"/>
                </a:solidFill>
                <a:effectLst/>
              </a:rPr>
              <a:t>Information gain is the measurement of changes in entropy after the segmentation of a dataset based on an attribute.</a:t>
            </a:r>
          </a:p>
          <a:p>
            <a:pPr>
              <a:spcBef>
                <a:spcPts val="0"/>
              </a:spcBef>
              <a:spcAft>
                <a:spcPts val="0"/>
              </a:spcAft>
              <a:buFont typeface="Wingdings" panose="05000000000000000000" pitchFamily="2" charset="2"/>
              <a:buChar char="v"/>
            </a:pPr>
            <a:endParaRPr lang="en-US" sz="2400" dirty="0">
              <a:solidFill>
                <a:srgbClr val="0E101A"/>
              </a:solidFill>
              <a:effectLst/>
            </a:endParaRPr>
          </a:p>
          <a:p>
            <a:pPr>
              <a:spcBef>
                <a:spcPts val="0"/>
              </a:spcBef>
              <a:spcAft>
                <a:spcPts val="0"/>
              </a:spcAft>
              <a:buFont typeface="Wingdings" panose="05000000000000000000" pitchFamily="2" charset="2"/>
              <a:buChar char="v"/>
            </a:pPr>
            <a:r>
              <a:rPr lang="en-US" sz="2400" dirty="0">
                <a:solidFill>
                  <a:srgbClr val="0E101A"/>
                </a:solidFill>
                <a:effectLst/>
              </a:rPr>
              <a:t>It calculates how much information a feature provides us about a class.</a:t>
            </a:r>
          </a:p>
          <a:p>
            <a:pPr marL="0" indent="0">
              <a:spcBef>
                <a:spcPts val="0"/>
              </a:spcBef>
              <a:spcAft>
                <a:spcPts val="0"/>
              </a:spcAft>
              <a:buNone/>
            </a:pPr>
            <a:endParaRPr lang="en-US" sz="2400" dirty="0">
              <a:solidFill>
                <a:srgbClr val="0E101A"/>
              </a:solidFill>
              <a:effectLst/>
            </a:endParaRPr>
          </a:p>
          <a:p>
            <a:pPr>
              <a:spcBef>
                <a:spcPts val="0"/>
              </a:spcBef>
              <a:spcAft>
                <a:spcPts val="0"/>
              </a:spcAft>
              <a:buFont typeface="Wingdings" panose="05000000000000000000" pitchFamily="2" charset="2"/>
              <a:buChar char="v"/>
            </a:pPr>
            <a:r>
              <a:rPr lang="en-US" sz="2400" dirty="0">
                <a:solidFill>
                  <a:srgbClr val="0E101A"/>
                </a:solidFill>
                <a:effectLst/>
              </a:rPr>
              <a:t>According to the value of information gain, we split the node and build the decision tree.</a:t>
            </a:r>
          </a:p>
          <a:p>
            <a:pPr>
              <a:spcBef>
                <a:spcPts val="0"/>
              </a:spcBef>
              <a:spcAft>
                <a:spcPts val="0"/>
              </a:spcAft>
              <a:buFont typeface="Wingdings" panose="05000000000000000000" pitchFamily="2" charset="2"/>
              <a:buChar char="v"/>
            </a:pPr>
            <a:endParaRPr lang="en-US" sz="2400" dirty="0">
              <a:solidFill>
                <a:srgbClr val="0E101A"/>
              </a:solidFill>
              <a:effectLst/>
            </a:endParaRPr>
          </a:p>
          <a:p>
            <a:pPr>
              <a:spcBef>
                <a:spcPts val="0"/>
              </a:spcBef>
              <a:spcAft>
                <a:spcPts val="0"/>
              </a:spcAft>
              <a:buFont typeface="Wingdings" panose="05000000000000000000" pitchFamily="2" charset="2"/>
              <a:buChar char="v"/>
            </a:pPr>
            <a:r>
              <a:rPr lang="en-US" sz="2400" dirty="0">
                <a:solidFill>
                  <a:srgbClr val="0E101A"/>
                </a:solidFill>
                <a:effectLst/>
              </a:rPr>
              <a:t>A decision tree algorithm always tries to maximize the value of information gain, and a node/attribute having the highest information gain is split first. </a:t>
            </a:r>
          </a:p>
          <a:p>
            <a:pPr>
              <a:spcBef>
                <a:spcPts val="0"/>
              </a:spcBef>
              <a:spcAft>
                <a:spcPts val="0"/>
              </a:spcAft>
            </a:pPr>
            <a:br>
              <a:rPr lang="en-US" dirty="0">
                <a:solidFill>
                  <a:srgbClr val="0E101A"/>
                </a:solidFill>
                <a:effectLst/>
              </a:rPr>
            </a:br>
            <a:endParaRPr lang="en-US" dirty="0">
              <a:solidFill>
                <a:srgbClr val="0E101A"/>
              </a:solidFill>
              <a:effectLst/>
            </a:endParaRPr>
          </a:p>
          <a:p>
            <a:endParaRPr lang="en-IN" dirty="0"/>
          </a:p>
        </p:txBody>
      </p:sp>
      <p:pic>
        <p:nvPicPr>
          <p:cNvPr id="4" name="Picture 3">
            <a:extLst>
              <a:ext uri="{FF2B5EF4-FFF2-40B4-BE49-F238E27FC236}">
                <a16:creationId xmlns:a16="http://schemas.microsoft.com/office/drawing/2014/main" id="{1D467803-0453-42F0-9DA9-5A00A258A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1278963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7881F-32E7-4919-84BB-0EBEC5AACFFE}"/>
              </a:ext>
            </a:extLst>
          </p:cNvPr>
          <p:cNvSpPr>
            <a:spLocks noGrp="1"/>
          </p:cNvSpPr>
          <p:nvPr>
            <p:ph type="title"/>
          </p:nvPr>
        </p:nvSpPr>
        <p:spPr>
          <a:xfrm>
            <a:off x="1097279" y="286604"/>
            <a:ext cx="10058401" cy="1038344"/>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51E0B070-4BA5-4E51-A2F9-E62B4976D159}"/>
              </a:ext>
            </a:extLst>
          </p:cNvPr>
          <p:cNvSpPr>
            <a:spLocks noGrp="1"/>
          </p:cNvSpPr>
          <p:nvPr>
            <p:ph sz="half" idx="1"/>
          </p:nvPr>
        </p:nvSpPr>
        <p:spPr>
          <a:xfrm>
            <a:off x="1097279" y="1845734"/>
            <a:ext cx="4937760" cy="4443098"/>
          </a:xfrm>
        </p:spPr>
        <p:txBody>
          <a:bodyPr>
            <a:normAutofit fontScale="92500" lnSpcReduction="20000"/>
          </a:bodyPr>
          <a:lstStyle/>
          <a:p>
            <a:pPr>
              <a:spcBef>
                <a:spcPts val="0"/>
              </a:spcBef>
              <a:spcAft>
                <a:spcPts val="0"/>
              </a:spcAft>
            </a:pPr>
            <a:r>
              <a:rPr lang="en-US" sz="2200" b="1" u="sng" dirty="0">
                <a:solidFill>
                  <a:srgbClr val="0E101A"/>
                </a:solidFill>
                <a:effectLst/>
              </a:rPr>
              <a:t>Attribute Selection Measures:</a:t>
            </a:r>
          </a:p>
          <a:p>
            <a:pPr>
              <a:spcBef>
                <a:spcPts val="0"/>
              </a:spcBef>
              <a:spcAft>
                <a:spcPts val="0"/>
              </a:spcAft>
            </a:pPr>
            <a:endParaRPr lang="en-US" sz="2200" b="1" dirty="0">
              <a:solidFill>
                <a:srgbClr val="0E101A"/>
              </a:solidFill>
              <a:effectLst/>
            </a:endParaRPr>
          </a:p>
          <a:p>
            <a:pPr>
              <a:spcBef>
                <a:spcPts val="0"/>
              </a:spcBef>
              <a:spcAft>
                <a:spcPts val="0"/>
              </a:spcAft>
              <a:buFont typeface="Wingdings" panose="05000000000000000000" pitchFamily="2" charset="2"/>
              <a:buChar char="v"/>
            </a:pPr>
            <a:r>
              <a:rPr lang="en-US" sz="2200" dirty="0">
                <a:solidFill>
                  <a:srgbClr val="0E101A"/>
                </a:solidFill>
                <a:effectLst/>
              </a:rPr>
              <a:t>While implementing a Decision tree, the main issue arises that how to select the best attribute for the root node and for sub-nodes. So, to solve such problems there is a technique which is called as</a:t>
            </a:r>
            <a:r>
              <a:rPr lang="en-US" sz="2200" b="1" dirty="0">
                <a:solidFill>
                  <a:srgbClr val="0E101A"/>
                </a:solidFill>
                <a:effectLst/>
              </a:rPr>
              <a:t> ASM. </a:t>
            </a:r>
          </a:p>
          <a:p>
            <a:pPr marL="0" indent="0">
              <a:spcBef>
                <a:spcPts val="0"/>
              </a:spcBef>
              <a:spcAft>
                <a:spcPts val="0"/>
              </a:spcAft>
              <a:buNone/>
            </a:pPr>
            <a:endParaRPr lang="en-US" sz="2200" b="1" dirty="0">
              <a:solidFill>
                <a:srgbClr val="0E101A"/>
              </a:solidFill>
              <a:effectLst/>
            </a:endParaRPr>
          </a:p>
          <a:p>
            <a:pPr>
              <a:spcBef>
                <a:spcPts val="0"/>
              </a:spcBef>
              <a:spcAft>
                <a:spcPts val="0"/>
              </a:spcAft>
              <a:buFont typeface="Wingdings" panose="05000000000000000000" pitchFamily="2" charset="2"/>
              <a:buChar char="v"/>
            </a:pPr>
            <a:r>
              <a:rPr lang="en-US" sz="2200" dirty="0">
                <a:solidFill>
                  <a:srgbClr val="0E101A"/>
                </a:solidFill>
                <a:effectLst/>
              </a:rPr>
              <a:t>By this measurement, we can easily select the best attribute for the nodes of the tree. </a:t>
            </a:r>
          </a:p>
          <a:p>
            <a:pPr marL="0" indent="0">
              <a:spcBef>
                <a:spcPts val="0"/>
              </a:spcBef>
              <a:spcAft>
                <a:spcPts val="0"/>
              </a:spcAft>
              <a:buNone/>
            </a:pPr>
            <a:endParaRPr lang="en-US" sz="2200" dirty="0">
              <a:solidFill>
                <a:srgbClr val="0E101A"/>
              </a:solidFill>
              <a:effectLst/>
            </a:endParaRPr>
          </a:p>
          <a:p>
            <a:pPr>
              <a:spcBef>
                <a:spcPts val="0"/>
              </a:spcBef>
              <a:spcAft>
                <a:spcPts val="0"/>
              </a:spcAft>
              <a:buFont typeface="Wingdings" panose="05000000000000000000" pitchFamily="2" charset="2"/>
              <a:buChar char="v"/>
            </a:pPr>
            <a:r>
              <a:rPr lang="en-US" sz="2200" b="1" dirty="0">
                <a:solidFill>
                  <a:srgbClr val="0E101A"/>
                </a:solidFill>
                <a:effectLst/>
              </a:rPr>
              <a:t>Entropy:</a:t>
            </a:r>
            <a:r>
              <a:rPr lang="en-US" sz="2200" dirty="0">
                <a:solidFill>
                  <a:srgbClr val="0E101A"/>
                </a:solidFill>
                <a:effectLst/>
              </a:rPr>
              <a:t> Entropy is a metric to measure the impurity in a given attribute. It specifies randomness in data. </a:t>
            </a:r>
          </a:p>
          <a:p>
            <a:pPr>
              <a:spcBef>
                <a:spcPts val="0"/>
              </a:spcBef>
              <a:spcAft>
                <a:spcPts val="0"/>
              </a:spcAft>
            </a:pPr>
            <a:r>
              <a:rPr lang="en-US" sz="2200" dirty="0">
                <a:solidFill>
                  <a:srgbClr val="0E101A"/>
                </a:solidFill>
                <a:effectLst/>
              </a:rPr>
              <a:t>Entropy(s)= -P(yes)log2 P(yes)- P(no) log2 P(no)</a:t>
            </a:r>
          </a:p>
          <a:p>
            <a:endParaRPr lang="en-IN" dirty="0"/>
          </a:p>
        </p:txBody>
      </p:sp>
      <p:sp>
        <p:nvSpPr>
          <p:cNvPr id="4" name="Content Placeholder 3">
            <a:extLst>
              <a:ext uri="{FF2B5EF4-FFF2-40B4-BE49-F238E27FC236}">
                <a16:creationId xmlns:a16="http://schemas.microsoft.com/office/drawing/2014/main" id="{D2467BB2-87BE-4686-B028-6C6791AE6721}"/>
              </a:ext>
            </a:extLst>
          </p:cNvPr>
          <p:cNvSpPr>
            <a:spLocks noGrp="1"/>
          </p:cNvSpPr>
          <p:nvPr>
            <p:ph sz="half" idx="2"/>
          </p:nvPr>
        </p:nvSpPr>
        <p:spPr>
          <a:xfrm>
            <a:off x="6217920" y="1845735"/>
            <a:ext cx="4937760" cy="4443098"/>
          </a:xfrm>
        </p:spPr>
        <p:txBody>
          <a:bodyPr>
            <a:normAutofit fontScale="92500" lnSpcReduction="20000"/>
          </a:bodyPr>
          <a:lstStyle/>
          <a:p>
            <a:pPr>
              <a:spcBef>
                <a:spcPts val="0"/>
              </a:spcBef>
              <a:spcAft>
                <a:spcPts val="0"/>
              </a:spcAft>
            </a:pPr>
            <a:r>
              <a:rPr lang="en-US" sz="2200" b="1" u="sng" dirty="0">
                <a:solidFill>
                  <a:srgbClr val="0E101A"/>
                </a:solidFill>
                <a:effectLst/>
              </a:rPr>
              <a:t>Information Gain:</a:t>
            </a:r>
          </a:p>
          <a:p>
            <a:pPr>
              <a:spcBef>
                <a:spcPts val="0"/>
              </a:spcBef>
              <a:spcAft>
                <a:spcPts val="0"/>
              </a:spcAft>
            </a:pPr>
            <a:endParaRPr lang="en-US" sz="2200" b="1" dirty="0">
              <a:solidFill>
                <a:srgbClr val="0E101A"/>
              </a:solidFill>
              <a:effectLst/>
            </a:endParaRPr>
          </a:p>
          <a:p>
            <a:pPr>
              <a:spcBef>
                <a:spcPts val="0"/>
              </a:spcBef>
              <a:spcAft>
                <a:spcPts val="0"/>
              </a:spcAft>
              <a:buFont typeface="Wingdings" panose="05000000000000000000" pitchFamily="2" charset="2"/>
              <a:buChar char="v"/>
            </a:pPr>
            <a:r>
              <a:rPr lang="en-US" sz="2200" dirty="0">
                <a:solidFill>
                  <a:srgbClr val="0E101A"/>
                </a:solidFill>
                <a:effectLst/>
              </a:rPr>
              <a:t>Information gain is the measurement of changes in entropy after the segmentation of a dataset based on an attribute.</a:t>
            </a:r>
          </a:p>
          <a:p>
            <a:pPr marL="0" indent="0">
              <a:spcBef>
                <a:spcPts val="0"/>
              </a:spcBef>
              <a:spcAft>
                <a:spcPts val="0"/>
              </a:spcAft>
              <a:buNone/>
            </a:pPr>
            <a:endParaRPr lang="en-US" sz="2200" dirty="0">
              <a:solidFill>
                <a:srgbClr val="0E101A"/>
              </a:solidFill>
              <a:effectLst/>
            </a:endParaRPr>
          </a:p>
          <a:p>
            <a:pPr>
              <a:spcBef>
                <a:spcPts val="0"/>
              </a:spcBef>
              <a:spcAft>
                <a:spcPts val="0"/>
              </a:spcAft>
              <a:buFont typeface="Wingdings" panose="05000000000000000000" pitchFamily="2" charset="2"/>
              <a:buChar char="v"/>
            </a:pPr>
            <a:r>
              <a:rPr lang="en-US" sz="2200" dirty="0">
                <a:solidFill>
                  <a:srgbClr val="0E101A"/>
                </a:solidFill>
                <a:effectLst/>
              </a:rPr>
              <a:t>It calculates how much information a feature provides us about a class. According to the value of information gain, we split the node and build the decision tree.</a:t>
            </a:r>
          </a:p>
          <a:p>
            <a:pPr marL="0" indent="0">
              <a:spcBef>
                <a:spcPts val="0"/>
              </a:spcBef>
              <a:spcAft>
                <a:spcPts val="0"/>
              </a:spcAft>
              <a:buNone/>
            </a:pPr>
            <a:endParaRPr lang="en-US" sz="2200" dirty="0">
              <a:solidFill>
                <a:srgbClr val="0E101A"/>
              </a:solidFill>
              <a:effectLst/>
            </a:endParaRPr>
          </a:p>
          <a:p>
            <a:pPr>
              <a:spcBef>
                <a:spcPts val="0"/>
              </a:spcBef>
              <a:spcAft>
                <a:spcPts val="0"/>
              </a:spcAft>
              <a:buFont typeface="Wingdings" panose="05000000000000000000" pitchFamily="2" charset="2"/>
              <a:buChar char="v"/>
            </a:pPr>
            <a:r>
              <a:rPr lang="en-US" sz="2200" dirty="0">
                <a:solidFill>
                  <a:srgbClr val="0E101A"/>
                </a:solidFill>
                <a:effectLst/>
              </a:rPr>
              <a:t>A decision tree algorithm always tries to maximize the value of information gain, and a node/attribute having the highest information gain is split first. </a:t>
            </a:r>
          </a:p>
          <a:p>
            <a:pPr marL="0" indent="0">
              <a:spcBef>
                <a:spcPts val="0"/>
              </a:spcBef>
              <a:spcAft>
                <a:spcPts val="0"/>
              </a:spcAft>
              <a:buNone/>
            </a:pPr>
            <a:endParaRPr lang="en-US" sz="2200" dirty="0">
              <a:solidFill>
                <a:srgbClr val="0E101A"/>
              </a:solidFill>
              <a:effectLst/>
            </a:endParaRPr>
          </a:p>
          <a:p>
            <a:pPr>
              <a:spcBef>
                <a:spcPts val="0"/>
              </a:spcBef>
              <a:spcAft>
                <a:spcPts val="0"/>
              </a:spcAft>
            </a:pPr>
            <a:r>
              <a:rPr lang="en-US" sz="2200" dirty="0">
                <a:solidFill>
                  <a:srgbClr val="0E101A"/>
                </a:solidFill>
                <a:effectLst/>
              </a:rPr>
              <a:t>Information Gain= Entropy(S)- [(Weighted Avg) *Entropy(each feature) </a:t>
            </a:r>
          </a:p>
          <a:p>
            <a:endParaRPr lang="en-IN" dirty="0"/>
          </a:p>
        </p:txBody>
      </p:sp>
      <p:pic>
        <p:nvPicPr>
          <p:cNvPr id="5" name="Picture 4">
            <a:extLst>
              <a:ext uri="{FF2B5EF4-FFF2-40B4-BE49-F238E27FC236}">
                <a16:creationId xmlns:a16="http://schemas.microsoft.com/office/drawing/2014/main" id="{F06A9C36-4E00-43DD-901E-F618C3D2F7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4281288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A4FE3-C3C3-4366-ABFE-C6AD35D2A003}"/>
              </a:ext>
            </a:extLst>
          </p:cNvPr>
          <p:cNvSpPr>
            <a:spLocks noGrp="1"/>
          </p:cNvSpPr>
          <p:nvPr>
            <p:ph type="title"/>
          </p:nvPr>
        </p:nvSpPr>
        <p:spPr>
          <a:xfrm>
            <a:off x="1097279" y="286604"/>
            <a:ext cx="10058401" cy="1075666"/>
          </a:xfrm>
        </p:spPr>
        <p:txBody>
          <a:bodyPr>
            <a:normAutofit/>
          </a:bodyPr>
          <a:lstStyle/>
          <a:p>
            <a:r>
              <a:rPr lang="en-US" sz="2800" dirty="0">
                <a:latin typeface="+mn-lt"/>
              </a:rPr>
              <a:t>Predictive Analytics</a:t>
            </a:r>
            <a:endParaRPr lang="en-IN" sz="2800" dirty="0"/>
          </a:p>
        </p:txBody>
      </p:sp>
      <p:sp>
        <p:nvSpPr>
          <p:cNvPr id="5" name="Content Placeholder 4">
            <a:extLst>
              <a:ext uri="{FF2B5EF4-FFF2-40B4-BE49-F238E27FC236}">
                <a16:creationId xmlns:a16="http://schemas.microsoft.com/office/drawing/2014/main" id="{9E9E8B32-9B8E-432E-ACD4-2B2A5A6D0A28}"/>
              </a:ext>
            </a:extLst>
          </p:cNvPr>
          <p:cNvSpPr>
            <a:spLocks noGrp="1"/>
          </p:cNvSpPr>
          <p:nvPr>
            <p:ph sz="half" idx="1"/>
          </p:nvPr>
        </p:nvSpPr>
        <p:spPr/>
        <p:txBody>
          <a:bodyPr/>
          <a:lstStyle/>
          <a:p>
            <a:pPr marL="0" indent="0">
              <a:spcBef>
                <a:spcPts val="0"/>
              </a:spcBef>
              <a:spcAft>
                <a:spcPts val="0"/>
              </a:spcAft>
              <a:buNone/>
            </a:pPr>
            <a:r>
              <a:rPr lang="en-US" b="1" u="sng" dirty="0">
                <a:solidFill>
                  <a:srgbClr val="0E101A"/>
                </a:solidFill>
                <a:effectLst/>
              </a:rPr>
              <a:t>Python Implementation of Decision Tree:</a:t>
            </a:r>
          </a:p>
          <a:p>
            <a:pPr>
              <a:spcBef>
                <a:spcPts val="0"/>
              </a:spcBef>
              <a:spcAft>
                <a:spcPts val="0"/>
              </a:spcAft>
            </a:pPr>
            <a:endParaRPr lang="en-US" b="1" dirty="0">
              <a:solidFill>
                <a:srgbClr val="0E101A"/>
              </a:solidFill>
              <a:effectLst/>
            </a:endParaRPr>
          </a:p>
          <a:p>
            <a:pPr>
              <a:spcBef>
                <a:spcPts val="0"/>
              </a:spcBef>
              <a:spcAft>
                <a:spcPts val="0"/>
              </a:spcAft>
              <a:buFont typeface="Wingdings" panose="05000000000000000000" pitchFamily="2" charset="2"/>
              <a:buChar char="ü"/>
            </a:pPr>
            <a:r>
              <a:rPr lang="en-US" dirty="0">
                <a:solidFill>
                  <a:srgbClr val="0E101A"/>
                </a:solidFill>
                <a:effectLst/>
              </a:rPr>
              <a:t>Steps which are given below:</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Data Pre-processing step.</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Fitting a Decision-Tree algorithm to the Training set.</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Predicting the test result.</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Test accuracy of the result(Creation of Confusion matrix).</a:t>
            </a:r>
          </a:p>
          <a:p>
            <a:endParaRPr lang="en-IN" dirty="0"/>
          </a:p>
        </p:txBody>
      </p:sp>
      <p:pic>
        <p:nvPicPr>
          <p:cNvPr id="4" name="Picture 3">
            <a:extLst>
              <a:ext uri="{FF2B5EF4-FFF2-40B4-BE49-F238E27FC236}">
                <a16:creationId xmlns:a16="http://schemas.microsoft.com/office/drawing/2014/main" id="{8234EF02-07C0-48B8-8AFB-E9D4E73CE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pic>
        <p:nvPicPr>
          <p:cNvPr id="5122" name="Picture 2" descr="Building a classification model in Azure ML [Predictive Exp.] | Azure AI  Gallery">
            <a:extLst>
              <a:ext uri="{FF2B5EF4-FFF2-40B4-BE49-F238E27FC236}">
                <a16:creationId xmlns:a16="http://schemas.microsoft.com/office/drawing/2014/main" id="{94B5167A-726C-46DD-A41E-EB4F7A2C2CB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18238" y="2005520"/>
            <a:ext cx="4937125" cy="3779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198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804BB-423A-4F3C-BC5D-353744EA449F}"/>
              </a:ext>
            </a:extLst>
          </p:cNvPr>
          <p:cNvSpPr>
            <a:spLocks noGrp="1"/>
          </p:cNvSpPr>
          <p:nvPr>
            <p:ph type="title"/>
          </p:nvPr>
        </p:nvSpPr>
        <p:spPr>
          <a:xfrm>
            <a:off x="1097280" y="286604"/>
            <a:ext cx="10058400" cy="1103658"/>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F1B02358-62AE-4BEC-A0B5-1A526A75EBBC}"/>
              </a:ext>
            </a:extLst>
          </p:cNvPr>
          <p:cNvSpPr>
            <a:spLocks noGrp="1"/>
          </p:cNvSpPr>
          <p:nvPr>
            <p:ph idx="1"/>
          </p:nvPr>
        </p:nvSpPr>
        <p:spPr>
          <a:xfrm>
            <a:off x="1097280" y="1845734"/>
            <a:ext cx="10058400" cy="4489752"/>
          </a:xfrm>
        </p:spPr>
        <p:txBody>
          <a:bodyPr>
            <a:normAutofit/>
          </a:bodyPr>
          <a:lstStyle/>
          <a:p>
            <a:pPr>
              <a:spcBef>
                <a:spcPts val="0"/>
              </a:spcBef>
              <a:spcAft>
                <a:spcPts val="0"/>
              </a:spcAft>
            </a:pPr>
            <a:r>
              <a:rPr lang="en-US" b="1" u="sng" dirty="0">
                <a:solidFill>
                  <a:srgbClr val="0E101A"/>
                </a:solidFill>
                <a:effectLst/>
              </a:rPr>
              <a:t>Fitting a Decision-Tree algorithm to the Training set</a:t>
            </a:r>
            <a:r>
              <a:rPr lang="en-US" b="1" dirty="0">
                <a:solidFill>
                  <a:srgbClr val="0E101A"/>
                </a:solidFill>
                <a:effectLst/>
              </a:rPr>
              <a:t>: </a:t>
            </a:r>
            <a:r>
              <a:rPr lang="en-US" dirty="0">
                <a:solidFill>
                  <a:srgbClr val="0E101A"/>
                </a:solidFill>
                <a:effectLst/>
              </a:rPr>
              <a:t>For this, we will import  the </a:t>
            </a:r>
            <a:r>
              <a:rPr lang="en-US" b="1" dirty="0">
                <a:solidFill>
                  <a:srgbClr val="0E101A"/>
                </a:solidFill>
                <a:effectLst/>
              </a:rPr>
              <a:t>DecisionTreeClassifier</a:t>
            </a:r>
            <a:r>
              <a:rPr lang="en-US" dirty="0">
                <a:solidFill>
                  <a:srgbClr val="0E101A"/>
                </a:solidFill>
                <a:effectLst/>
              </a:rPr>
              <a:t> class from </a:t>
            </a:r>
            <a:r>
              <a:rPr lang="en-US" b="1" dirty="0">
                <a:solidFill>
                  <a:srgbClr val="0E101A"/>
                </a:solidFill>
                <a:effectLst/>
              </a:rPr>
              <a:t>sklearn.tree</a:t>
            </a:r>
            <a:r>
              <a:rPr lang="en-US" dirty="0">
                <a:solidFill>
                  <a:srgbClr val="0E101A"/>
                </a:solidFill>
                <a:effectLst/>
              </a:rPr>
              <a:t> library. </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Ø"/>
            </a:pPr>
            <a:r>
              <a:rPr lang="en-US" dirty="0">
                <a:solidFill>
                  <a:srgbClr val="0E101A"/>
                </a:solidFill>
                <a:effectLst/>
              </a:rPr>
              <a:t>Below is the code for it:</a:t>
            </a:r>
          </a:p>
          <a:p>
            <a:pPr>
              <a:spcBef>
                <a:spcPts val="0"/>
              </a:spcBef>
              <a:spcAft>
                <a:spcPts val="0"/>
              </a:spcAft>
            </a:pPr>
            <a:endParaRPr lang="en-US" dirty="0">
              <a:solidFill>
                <a:srgbClr val="0E101A"/>
              </a:solidFill>
              <a:effectLst/>
            </a:endParaRPr>
          </a:p>
          <a:p>
            <a:pPr>
              <a:spcBef>
                <a:spcPts val="0"/>
              </a:spcBef>
              <a:spcAft>
                <a:spcPts val="0"/>
              </a:spcAft>
              <a:buFont typeface="+mj-lt"/>
              <a:buAutoNum type="arabicPeriod"/>
            </a:pPr>
            <a:r>
              <a:rPr lang="en-US" dirty="0">
                <a:solidFill>
                  <a:srgbClr val="0E101A"/>
                </a:solidFill>
                <a:effectLst/>
              </a:rPr>
              <a:t>From sklearn.tree import DecisionTreeClassifier  </a:t>
            </a:r>
          </a:p>
          <a:p>
            <a:pPr>
              <a:spcBef>
                <a:spcPts val="0"/>
              </a:spcBef>
              <a:spcAft>
                <a:spcPts val="0"/>
              </a:spcAft>
              <a:buFont typeface="+mj-lt"/>
              <a:buAutoNum type="arabicPeriod"/>
            </a:pPr>
            <a:r>
              <a:rPr lang="en-US" dirty="0">
                <a:solidFill>
                  <a:srgbClr val="0E101A"/>
                </a:solidFill>
                <a:effectLst/>
              </a:rPr>
              <a:t>classifier= DecisionTreeClassifier(criterion='entropy', random_state=0)  </a:t>
            </a:r>
          </a:p>
          <a:p>
            <a:pPr>
              <a:spcBef>
                <a:spcPts val="0"/>
              </a:spcBef>
              <a:spcAft>
                <a:spcPts val="0"/>
              </a:spcAft>
              <a:buFont typeface="+mj-lt"/>
              <a:buAutoNum type="arabicPeriod"/>
            </a:pPr>
            <a:r>
              <a:rPr lang="en-US" dirty="0">
                <a:solidFill>
                  <a:srgbClr val="0E101A"/>
                </a:solidFill>
                <a:effectLst/>
              </a:rPr>
              <a:t>classifier.fit(x_train, y_train) </a:t>
            </a:r>
          </a:p>
          <a:p>
            <a:pPr marL="0" indent="0">
              <a:spcBef>
                <a:spcPts val="0"/>
              </a:spcBef>
              <a:spcAft>
                <a:spcPts val="0"/>
              </a:spcAft>
              <a:buNone/>
            </a:pPr>
            <a:r>
              <a:rPr lang="en-US" dirty="0">
                <a:solidFill>
                  <a:srgbClr val="0E101A"/>
                </a:solidFill>
                <a:effectLst/>
              </a:rPr>
              <a:t> </a:t>
            </a:r>
          </a:p>
          <a:p>
            <a:pPr>
              <a:spcBef>
                <a:spcPts val="0"/>
              </a:spcBef>
              <a:spcAft>
                <a:spcPts val="0"/>
              </a:spcAft>
              <a:buFont typeface="Wingdings" panose="05000000000000000000" pitchFamily="2" charset="2"/>
              <a:buChar char="v"/>
            </a:pPr>
            <a:r>
              <a:rPr lang="en-US" dirty="0">
                <a:solidFill>
                  <a:srgbClr val="0E101A"/>
                </a:solidFill>
                <a:effectLst/>
              </a:rPr>
              <a:t>In the above code, we have created a classifier object, in which we have passed two main parameters;</a:t>
            </a:r>
          </a:p>
          <a:p>
            <a:pPr>
              <a:spcBef>
                <a:spcPts val="0"/>
              </a:spcBef>
              <a:spcAft>
                <a:spcPts val="0"/>
              </a:spcAft>
            </a:pPr>
            <a:endParaRPr lang="en-US" dirty="0">
              <a:solidFill>
                <a:srgbClr val="0E101A"/>
              </a:solidFill>
              <a:effectLst/>
            </a:endParaRPr>
          </a:p>
          <a:p>
            <a:pPr>
              <a:spcBef>
                <a:spcPts val="0"/>
              </a:spcBef>
              <a:spcAft>
                <a:spcPts val="0"/>
              </a:spcAft>
              <a:buFont typeface="Wingdings" panose="05000000000000000000" pitchFamily="2" charset="2"/>
              <a:buChar char="ü"/>
            </a:pPr>
            <a:r>
              <a:rPr lang="en-US" b="1" dirty="0">
                <a:solidFill>
                  <a:srgbClr val="0E101A"/>
                </a:solidFill>
                <a:effectLst/>
              </a:rPr>
              <a:t>"criterion='entropy':</a:t>
            </a:r>
            <a:r>
              <a:rPr lang="en-US" dirty="0">
                <a:solidFill>
                  <a:srgbClr val="0E101A"/>
                </a:solidFill>
                <a:effectLst/>
              </a:rPr>
              <a:t> Criterion is used to measure the quality of split, which is calculated by information gain given by entropy.</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ü"/>
            </a:pPr>
            <a:r>
              <a:rPr lang="en-US" b="1" dirty="0">
                <a:solidFill>
                  <a:srgbClr val="0E101A"/>
                </a:solidFill>
                <a:effectLst/>
              </a:rPr>
              <a:t>random_state=0":</a:t>
            </a:r>
            <a:r>
              <a:rPr lang="en-US" dirty="0">
                <a:solidFill>
                  <a:srgbClr val="0E101A"/>
                </a:solidFill>
                <a:effectLst/>
              </a:rPr>
              <a:t> For generating the random states.</a:t>
            </a:r>
          </a:p>
          <a:p>
            <a:endParaRPr lang="en-IN" dirty="0"/>
          </a:p>
        </p:txBody>
      </p:sp>
      <p:pic>
        <p:nvPicPr>
          <p:cNvPr id="4" name="Picture 3">
            <a:extLst>
              <a:ext uri="{FF2B5EF4-FFF2-40B4-BE49-F238E27FC236}">
                <a16:creationId xmlns:a16="http://schemas.microsoft.com/office/drawing/2014/main" id="{A06436EF-7A13-438A-A1CE-E409A626C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696408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D4C11-722E-4F01-8D0F-B6F52E01706D}"/>
              </a:ext>
            </a:extLst>
          </p:cNvPr>
          <p:cNvSpPr>
            <a:spLocks noGrp="1"/>
          </p:cNvSpPr>
          <p:nvPr>
            <p:ph type="title"/>
          </p:nvPr>
        </p:nvSpPr>
        <p:spPr>
          <a:xfrm>
            <a:off x="1097280" y="286603"/>
            <a:ext cx="10058400" cy="1140981"/>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40618365-7117-498A-9DB4-14A186BD4AC2}"/>
              </a:ext>
            </a:extLst>
          </p:cNvPr>
          <p:cNvSpPr>
            <a:spLocks noGrp="1"/>
          </p:cNvSpPr>
          <p:nvPr>
            <p:ph idx="1"/>
          </p:nvPr>
        </p:nvSpPr>
        <p:spPr/>
        <p:txBody>
          <a:bodyPr/>
          <a:lstStyle/>
          <a:p>
            <a:pPr marL="0" indent="0">
              <a:spcBef>
                <a:spcPts val="0"/>
              </a:spcBef>
              <a:spcAft>
                <a:spcPts val="0"/>
              </a:spcAft>
              <a:buNone/>
            </a:pPr>
            <a:r>
              <a:rPr lang="en-US" b="1" u="sng" dirty="0">
                <a:solidFill>
                  <a:srgbClr val="0E101A"/>
                </a:solidFill>
                <a:effectLst/>
              </a:rPr>
              <a:t>Predicting the test result:</a:t>
            </a:r>
          </a:p>
          <a:p>
            <a:pPr>
              <a:spcBef>
                <a:spcPts val="0"/>
              </a:spcBef>
              <a:spcAft>
                <a:spcPts val="0"/>
              </a:spcAft>
            </a:pPr>
            <a:endParaRPr lang="en-US" b="1"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Now we will predict the test set result. We will create a new prediction vector </a:t>
            </a:r>
            <a:r>
              <a:rPr lang="en-US" b="1" dirty="0">
                <a:solidFill>
                  <a:srgbClr val="0E101A"/>
                </a:solidFill>
                <a:effectLst/>
              </a:rPr>
              <a:t>y_pred.</a:t>
            </a:r>
          </a:p>
          <a:p>
            <a:pPr>
              <a:spcBef>
                <a:spcPts val="0"/>
              </a:spcBef>
              <a:spcAft>
                <a:spcPts val="0"/>
              </a:spcAft>
            </a:pPr>
            <a:endParaRPr lang="en-US" dirty="0">
              <a:solidFill>
                <a:srgbClr val="0E101A"/>
              </a:solidFill>
              <a:effectLst/>
            </a:endParaRPr>
          </a:p>
          <a:p>
            <a:pPr>
              <a:spcBef>
                <a:spcPts val="0"/>
              </a:spcBef>
              <a:spcAft>
                <a:spcPts val="0"/>
              </a:spcAft>
              <a:buFont typeface="Wingdings" panose="05000000000000000000" pitchFamily="2" charset="2"/>
              <a:buChar char="Ø"/>
            </a:pPr>
            <a:r>
              <a:rPr lang="en-US" dirty="0">
                <a:solidFill>
                  <a:srgbClr val="0E101A"/>
                </a:solidFill>
                <a:effectLst/>
              </a:rPr>
              <a:t> Below is the code for it:  </a:t>
            </a:r>
          </a:p>
          <a:p>
            <a:pPr marL="0" indent="0">
              <a:spcBef>
                <a:spcPts val="0"/>
              </a:spcBef>
              <a:spcAft>
                <a:spcPts val="0"/>
              </a:spcAft>
              <a:buNone/>
            </a:pPr>
            <a:endParaRPr lang="en-US" dirty="0">
              <a:solidFill>
                <a:srgbClr val="0E101A"/>
              </a:solidFill>
              <a:effectLst/>
            </a:endParaRPr>
          </a:p>
          <a:p>
            <a:pPr marL="0" indent="0">
              <a:spcBef>
                <a:spcPts val="0"/>
              </a:spcBef>
              <a:spcAft>
                <a:spcPts val="0"/>
              </a:spcAft>
              <a:buNone/>
            </a:pPr>
            <a:r>
              <a:rPr lang="en-US" dirty="0">
                <a:solidFill>
                  <a:srgbClr val="0E101A"/>
                </a:solidFill>
                <a:effectLst/>
              </a:rPr>
              <a:t>y_pred= classifier.predict(x_test)  </a:t>
            </a:r>
          </a:p>
          <a:p>
            <a:pPr>
              <a:spcBef>
                <a:spcPts val="0"/>
              </a:spcBef>
              <a:spcAft>
                <a:spcPts val="0"/>
              </a:spcAft>
            </a:pPr>
            <a:endParaRPr lang="en-US" dirty="0">
              <a:solidFill>
                <a:srgbClr val="0E101A"/>
              </a:solidFill>
              <a:effectLst/>
            </a:endParaRPr>
          </a:p>
          <a:p>
            <a:pPr marL="0" indent="0">
              <a:spcBef>
                <a:spcPts val="0"/>
              </a:spcBef>
              <a:spcAft>
                <a:spcPts val="0"/>
              </a:spcAft>
              <a:buNone/>
            </a:pPr>
            <a:r>
              <a:rPr lang="en-US" b="1" u="sng" dirty="0">
                <a:solidFill>
                  <a:srgbClr val="0E101A"/>
                </a:solidFill>
                <a:effectLst/>
              </a:rPr>
              <a:t>Test accuracy of the result (Creation of Confusion matrix):</a:t>
            </a:r>
          </a:p>
          <a:p>
            <a:pPr>
              <a:spcBef>
                <a:spcPts val="0"/>
              </a:spcBef>
              <a:spcAft>
                <a:spcPts val="0"/>
              </a:spcAft>
            </a:pPr>
            <a:r>
              <a:rPr lang="en-US" dirty="0">
                <a:solidFill>
                  <a:srgbClr val="0E101A"/>
                </a:solidFill>
                <a:effectLst/>
              </a:rPr>
              <a:t> </a:t>
            </a:r>
          </a:p>
          <a:p>
            <a:pPr>
              <a:spcBef>
                <a:spcPts val="0"/>
              </a:spcBef>
              <a:spcAft>
                <a:spcPts val="0"/>
              </a:spcAft>
              <a:buFont typeface="Wingdings" panose="05000000000000000000" pitchFamily="2" charset="2"/>
              <a:buChar char="Ø"/>
            </a:pPr>
            <a:r>
              <a:rPr lang="en-US" dirty="0">
                <a:solidFill>
                  <a:srgbClr val="0E101A"/>
                </a:solidFill>
                <a:effectLst/>
              </a:rPr>
              <a:t>Below is the code for it:</a:t>
            </a:r>
          </a:p>
          <a:p>
            <a:pPr>
              <a:spcBef>
                <a:spcPts val="0"/>
              </a:spcBef>
              <a:spcAft>
                <a:spcPts val="0"/>
              </a:spcAft>
            </a:pPr>
            <a:endParaRPr lang="en-US" dirty="0">
              <a:solidFill>
                <a:srgbClr val="0E101A"/>
              </a:solidFill>
              <a:effectLst/>
            </a:endParaRPr>
          </a:p>
          <a:p>
            <a:pPr marL="0" indent="0">
              <a:spcBef>
                <a:spcPts val="0"/>
              </a:spcBef>
              <a:spcAft>
                <a:spcPts val="0"/>
              </a:spcAft>
              <a:buNone/>
            </a:pPr>
            <a:r>
              <a:rPr lang="en-US" dirty="0">
                <a:solidFill>
                  <a:srgbClr val="0E101A"/>
                </a:solidFill>
                <a:effectLst/>
              </a:rPr>
              <a:t>from sklearn.metrics import confusion_matrix  </a:t>
            </a:r>
          </a:p>
          <a:p>
            <a:pPr marL="0" indent="0">
              <a:spcBef>
                <a:spcPts val="0"/>
              </a:spcBef>
              <a:spcAft>
                <a:spcPts val="0"/>
              </a:spcAft>
              <a:buNone/>
            </a:pPr>
            <a:r>
              <a:rPr lang="en-US" dirty="0">
                <a:solidFill>
                  <a:srgbClr val="0E101A"/>
                </a:solidFill>
                <a:effectLst/>
              </a:rPr>
              <a:t>cm= confusion_matrix(y_test, y_pred)  </a:t>
            </a:r>
          </a:p>
          <a:p>
            <a:endParaRPr lang="en-IN" dirty="0"/>
          </a:p>
        </p:txBody>
      </p:sp>
      <p:pic>
        <p:nvPicPr>
          <p:cNvPr id="4" name="Picture 3">
            <a:extLst>
              <a:ext uri="{FF2B5EF4-FFF2-40B4-BE49-F238E27FC236}">
                <a16:creationId xmlns:a16="http://schemas.microsoft.com/office/drawing/2014/main" id="{9223CEDD-66F8-4D2F-A40F-F1FE81D7E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2068964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298C-C8B1-49B4-8121-31AEF8B2A141}"/>
              </a:ext>
            </a:extLst>
          </p:cNvPr>
          <p:cNvSpPr>
            <a:spLocks noGrp="1"/>
          </p:cNvSpPr>
          <p:nvPr>
            <p:ph type="title"/>
          </p:nvPr>
        </p:nvSpPr>
        <p:spPr>
          <a:xfrm>
            <a:off x="1097280" y="286603"/>
            <a:ext cx="10058400" cy="1084997"/>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9F9EF69D-C33D-43E8-89A6-B9A9C646ADB9}"/>
              </a:ext>
            </a:extLst>
          </p:cNvPr>
          <p:cNvSpPr>
            <a:spLocks noGrp="1"/>
          </p:cNvSpPr>
          <p:nvPr>
            <p:ph idx="1"/>
          </p:nvPr>
        </p:nvSpPr>
        <p:spPr/>
        <p:txBody>
          <a:bodyPr/>
          <a:lstStyle/>
          <a:p>
            <a:pPr>
              <a:spcBef>
                <a:spcPts val="0"/>
              </a:spcBef>
              <a:spcAft>
                <a:spcPts val="0"/>
              </a:spcAft>
            </a:pPr>
            <a:r>
              <a:rPr lang="en-US" b="1" u="sng" dirty="0">
                <a:solidFill>
                  <a:srgbClr val="0E101A"/>
                </a:solidFill>
                <a:effectLst/>
              </a:rPr>
              <a:t>Advantages of the Decision Tree:</a:t>
            </a:r>
          </a:p>
          <a:p>
            <a:pPr>
              <a:spcBef>
                <a:spcPts val="0"/>
              </a:spcBef>
              <a:spcAft>
                <a:spcPts val="0"/>
              </a:spcAft>
            </a:pPr>
            <a:endParaRPr lang="en-US" b="1"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It is simple to understand as it follows the same process which a human follow while making any decision in real-life.</a:t>
            </a:r>
          </a:p>
          <a:p>
            <a:pPr>
              <a:spcBef>
                <a:spcPts val="0"/>
              </a:spcBef>
              <a:spcAft>
                <a:spcPts val="0"/>
              </a:spcAft>
              <a:buFont typeface="Wingdings" panose="05000000000000000000" pitchFamily="2" charset="2"/>
              <a:buChar char="v"/>
            </a:pPr>
            <a:r>
              <a:rPr lang="en-US" dirty="0">
                <a:solidFill>
                  <a:srgbClr val="0E101A"/>
                </a:solidFill>
                <a:effectLst/>
              </a:rPr>
              <a:t>It can be very useful for solving decision-related problems.</a:t>
            </a:r>
          </a:p>
          <a:p>
            <a:pPr>
              <a:spcBef>
                <a:spcPts val="0"/>
              </a:spcBef>
              <a:spcAft>
                <a:spcPts val="0"/>
              </a:spcAft>
              <a:buFont typeface="Wingdings" panose="05000000000000000000" pitchFamily="2" charset="2"/>
              <a:buChar char="v"/>
            </a:pPr>
            <a:r>
              <a:rPr lang="en-US" dirty="0">
                <a:solidFill>
                  <a:srgbClr val="0E101A"/>
                </a:solidFill>
                <a:effectLst/>
              </a:rPr>
              <a:t>It helps to think about all the possible outcomes for a problem.</a:t>
            </a:r>
          </a:p>
          <a:p>
            <a:pPr>
              <a:spcBef>
                <a:spcPts val="0"/>
              </a:spcBef>
              <a:spcAft>
                <a:spcPts val="0"/>
              </a:spcAft>
              <a:buFont typeface="Wingdings" panose="05000000000000000000" pitchFamily="2" charset="2"/>
              <a:buChar char="v"/>
            </a:pPr>
            <a:r>
              <a:rPr lang="en-US" dirty="0">
                <a:solidFill>
                  <a:srgbClr val="0E101A"/>
                </a:solidFill>
                <a:effectLst/>
              </a:rPr>
              <a:t>There is less requirement of data cleaning compared to other algorithms.</a:t>
            </a:r>
          </a:p>
          <a:p>
            <a:pPr>
              <a:spcBef>
                <a:spcPts val="0"/>
              </a:spcBef>
              <a:spcAft>
                <a:spcPts val="0"/>
              </a:spcAft>
              <a:buFont typeface="Arial" panose="020B0604020202020204" pitchFamily="34" charset="0"/>
              <a:buChar char="•"/>
            </a:pPr>
            <a:endParaRPr lang="en-US" dirty="0">
              <a:solidFill>
                <a:srgbClr val="0E101A"/>
              </a:solidFill>
              <a:effectLst/>
            </a:endParaRPr>
          </a:p>
          <a:p>
            <a:pPr marL="0" indent="0">
              <a:spcBef>
                <a:spcPts val="0"/>
              </a:spcBef>
              <a:spcAft>
                <a:spcPts val="0"/>
              </a:spcAft>
              <a:buNone/>
            </a:pPr>
            <a:r>
              <a:rPr lang="en-US" b="1" u="sng" dirty="0">
                <a:solidFill>
                  <a:srgbClr val="0E101A"/>
                </a:solidFill>
                <a:effectLst/>
              </a:rPr>
              <a:t>Disadvantages of the Decision Tree:</a:t>
            </a:r>
          </a:p>
          <a:p>
            <a:pPr>
              <a:spcBef>
                <a:spcPts val="0"/>
              </a:spcBef>
              <a:spcAft>
                <a:spcPts val="0"/>
              </a:spcAft>
            </a:pPr>
            <a:endParaRPr lang="en-US" b="1"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The decision tree contains lots of layers, which makes it complex.</a:t>
            </a:r>
          </a:p>
          <a:p>
            <a:pPr>
              <a:spcBef>
                <a:spcPts val="0"/>
              </a:spcBef>
              <a:spcAft>
                <a:spcPts val="0"/>
              </a:spcAft>
              <a:buFont typeface="Wingdings" panose="05000000000000000000" pitchFamily="2" charset="2"/>
              <a:buChar char="v"/>
            </a:pPr>
            <a:r>
              <a:rPr lang="en-US" dirty="0">
                <a:solidFill>
                  <a:srgbClr val="0E101A"/>
                </a:solidFill>
                <a:effectLst/>
              </a:rPr>
              <a:t>It may have an overfitting issue, which can be resolved using the </a:t>
            </a:r>
            <a:r>
              <a:rPr lang="en-US" b="1" dirty="0">
                <a:solidFill>
                  <a:srgbClr val="0E101A"/>
                </a:solidFill>
                <a:effectLst/>
              </a:rPr>
              <a:t>Random Forest algorithm.</a:t>
            </a: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For more class labels, the computational complexity of the decision tree may increase.</a:t>
            </a:r>
          </a:p>
          <a:p>
            <a:endParaRPr lang="en-IN" dirty="0"/>
          </a:p>
        </p:txBody>
      </p:sp>
      <p:pic>
        <p:nvPicPr>
          <p:cNvPr id="4" name="Picture 3">
            <a:extLst>
              <a:ext uri="{FF2B5EF4-FFF2-40B4-BE49-F238E27FC236}">
                <a16:creationId xmlns:a16="http://schemas.microsoft.com/office/drawing/2014/main" id="{33437195-84D1-41D0-90BB-B39116FAF7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3706793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92252-0023-40AC-90BF-1697717981E5}"/>
              </a:ext>
            </a:extLst>
          </p:cNvPr>
          <p:cNvSpPr>
            <a:spLocks noGrp="1"/>
          </p:cNvSpPr>
          <p:nvPr>
            <p:ph type="title"/>
          </p:nvPr>
        </p:nvSpPr>
        <p:spPr>
          <a:xfrm>
            <a:off x="1097280" y="288968"/>
            <a:ext cx="10058400" cy="1140981"/>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C4BDF80F-F467-456F-B8AC-4A49A3690DF9}"/>
              </a:ext>
            </a:extLst>
          </p:cNvPr>
          <p:cNvSpPr>
            <a:spLocks noGrp="1"/>
          </p:cNvSpPr>
          <p:nvPr>
            <p:ph idx="1"/>
          </p:nvPr>
        </p:nvSpPr>
        <p:spPr/>
        <p:txBody>
          <a:bodyPr>
            <a:normAutofit lnSpcReduction="10000"/>
          </a:bodyPr>
          <a:lstStyle/>
          <a:p>
            <a:pPr>
              <a:spcBef>
                <a:spcPts val="0"/>
              </a:spcBef>
              <a:spcAft>
                <a:spcPts val="0"/>
              </a:spcAft>
            </a:pPr>
            <a:r>
              <a:rPr lang="en-US" b="1" u="sng" dirty="0">
                <a:solidFill>
                  <a:srgbClr val="0E101A"/>
                </a:solidFill>
                <a:effectLst/>
              </a:rPr>
              <a:t>Naïve Bayes Classifier Algorithm:</a:t>
            </a:r>
          </a:p>
          <a:p>
            <a:pPr>
              <a:spcBef>
                <a:spcPts val="0"/>
              </a:spcBef>
              <a:spcAft>
                <a:spcPts val="0"/>
              </a:spcAft>
              <a:buFont typeface="Wingdings" panose="05000000000000000000" pitchFamily="2" charset="2"/>
              <a:buChar char="v"/>
            </a:pPr>
            <a:endParaRPr lang="en-US" b="1"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Naïve Bayes algorithm is a supervised learning algorithm, which is based on </a:t>
            </a:r>
            <a:r>
              <a:rPr lang="en-US" b="1" dirty="0">
                <a:solidFill>
                  <a:srgbClr val="0E101A"/>
                </a:solidFill>
                <a:effectLst/>
              </a:rPr>
              <a:t>Bayes theorem</a:t>
            </a:r>
            <a:r>
              <a:rPr lang="en-US" dirty="0">
                <a:solidFill>
                  <a:srgbClr val="0E101A"/>
                </a:solidFill>
                <a:effectLst/>
              </a:rPr>
              <a:t> and used for solving classification problems.</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It is mainly </a:t>
            </a:r>
            <a:r>
              <a:rPr lang="en-US" u="sng" dirty="0">
                <a:solidFill>
                  <a:srgbClr val="0E101A"/>
                </a:solidFill>
                <a:effectLst/>
              </a:rPr>
              <a:t>used in </a:t>
            </a:r>
            <a:r>
              <a:rPr lang="en-US" i="1" u="sng" dirty="0">
                <a:solidFill>
                  <a:srgbClr val="0E101A"/>
                </a:solidFill>
                <a:effectLst/>
              </a:rPr>
              <a:t>text classification</a:t>
            </a:r>
            <a:r>
              <a:rPr lang="en-US" u="sng" dirty="0">
                <a:solidFill>
                  <a:srgbClr val="0E101A"/>
                </a:solidFill>
                <a:effectLst/>
              </a:rPr>
              <a:t> </a:t>
            </a:r>
            <a:r>
              <a:rPr lang="en-US" dirty="0">
                <a:solidFill>
                  <a:srgbClr val="0E101A"/>
                </a:solidFill>
                <a:effectLst/>
              </a:rPr>
              <a:t>that includes a high-dimensional training dataset.</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Naïve Bayes Classifier is one of the simple and most effective Classification algorithms which helps in building the fast machine learning models that can make quick predictions.</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It is a </a:t>
            </a:r>
            <a:r>
              <a:rPr lang="en-US" u="sng" dirty="0">
                <a:solidFill>
                  <a:srgbClr val="0E101A"/>
                </a:solidFill>
                <a:effectLst/>
              </a:rPr>
              <a:t>probabilistic classifier</a:t>
            </a:r>
            <a:r>
              <a:rPr lang="en-US" dirty="0">
                <a:solidFill>
                  <a:srgbClr val="0E101A"/>
                </a:solidFill>
                <a:effectLst/>
              </a:rPr>
              <a:t>, which means it predicts on the basis of the probability of an object.</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Some popular examples of Naïve Bayes Algorithm are </a:t>
            </a:r>
            <a:r>
              <a:rPr lang="en-US" u="sng" dirty="0">
                <a:solidFill>
                  <a:srgbClr val="0E101A"/>
                </a:solidFill>
                <a:effectLst/>
              </a:rPr>
              <a:t>spam filtration, Sentimental analysis, and classifying articles.</a:t>
            </a:r>
          </a:p>
          <a:p>
            <a:endParaRPr lang="en-IN" dirty="0"/>
          </a:p>
        </p:txBody>
      </p:sp>
      <p:pic>
        <p:nvPicPr>
          <p:cNvPr id="4" name="Picture 3">
            <a:extLst>
              <a:ext uri="{FF2B5EF4-FFF2-40B4-BE49-F238E27FC236}">
                <a16:creationId xmlns:a16="http://schemas.microsoft.com/office/drawing/2014/main" id="{6EB1F05D-7B6F-48E2-98B9-6ACC0CD80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131150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2FD2-CD0F-4407-AC5D-9193D3C4BCE3}"/>
              </a:ext>
            </a:extLst>
          </p:cNvPr>
          <p:cNvSpPr>
            <a:spLocks noGrp="1"/>
          </p:cNvSpPr>
          <p:nvPr>
            <p:ph type="title"/>
          </p:nvPr>
        </p:nvSpPr>
        <p:spPr>
          <a:xfrm>
            <a:off x="1097280" y="286603"/>
            <a:ext cx="10058400" cy="1047675"/>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6F426601-76F0-486A-A41B-7F1C9A8C97B8}"/>
              </a:ext>
            </a:extLst>
          </p:cNvPr>
          <p:cNvSpPr>
            <a:spLocks noGrp="1"/>
          </p:cNvSpPr>
          <p:nvPr>
            <p:ph idx="1"/>
          </p:nvPr>
        </p:nvSpPr>
        <p:spPr>
          <a:xfrm>
            <a:off x="1097280" y="1845734"/>
            <a:ext cx="10058400" cy="4452429"/>
          </a:xfrm>
        </p:spPr>
        <p:txBody>
          <a:bodyPr>
            <a:normAutofit lnSpcReduction="10000"/>
          </a:bodyPr>
          <a:lstStyle/>
          <a:p>
            <a:pPr>
              <a:spcBef>
                <a:spcPts val="0"/>
              </a:spcBef>
              <a:spcAft>
                <a:spcPts val="0"/>
              </a:spcAft>
            </a:pPr>
            <a:r>
              <a:rPr lang="en-US" b="1" u="sng" dirty="0">
                <a:solidFill>
                  <a:srgbClr val="0E101A"/>
                </a:solidFill>
                <a:effectLst/>
              </a:rPr>
              <a:t>Why is it called Naïve Bayes?</a:t>
            </a:r>
          </a:p>
          <a:p>
            <a:pPr>
              <a:spcBef>
                <a:spcPts val="0"/>
              </a:spcBef>
              <a:spcAft>
                <a:spcPts val="0"/>
              </a:spcAft>
            </a:pPr>
            <a:endParaRPr lang="en-US" b="1" u="sng" dirty="0">
              <a:solidFill>
                <a:srgbClr val="0E101A"/>
              </a:solidFill>
              <a:effectLst/>
            </a:endParaRPr>
          </a:p>
          <a:p>
            <a:pPr>
              <a:spcBef>
                <a:spcPts val="0"/>
              </a:spcBef>
              <a:spcAft>
                <a:spcPts val="0"/>
              </a:spcAft>
              <a:buFont typeface="Wingdings" panose="05000000000000000000" pitchFamily="2" charset="2"/>
              <a:buChar char="Ø"/>
            </a:pPr>
            <a:r>
              <a:rPr lang="en-US" dirty="0">
                <a:solidFill>
                  <a:srgbClr val="0E101A"/>
                </a:solidFill>
                <a:effectLst/>
              </a:rPr>
              <a:t>The Naïve Bayes algorithm is comprised of two words Naïve and Bayes.</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dirty="0">
                <a:solidFill>
                  <a:srgbClr val="0E101A"/>
                </a:solidFill>
                <a:effectLst/>
              </a:rPr>
              <a:t>Naïve</a:t>
            </a:r>
            <a:r>
              <a:rPr lang="en-US" dirty="0">
                <a:solidFill>
                  <a:srgbClr val="0E101A"/>
                </a:solidFill>
                <a:effectLst/>
              </a:rPr>
              <a:t>: It is called Naïve because it assumes that the occurrence of a certain feature is independent of the occurrence of other features. Such as if the fruit is identified on the basis of color, shape, and taste, then red, spherical, and sweet fruit is recognized as an apple. Hence each feature individually contributes to identifying that it is an apple without depending on each other.</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dirty="0">
                <a:solidFill>
                  <a:srgbClr val="0E101A"/>
                </a:solidFill>
                <a:effectLst/>
              </a:rPr>
              <a:t>Bayes</a:t>
            </a:r>
            <a:r>
              <a:rPr lang="en-US" dirty="0">
                <a:solidFill>
                  <a:srgbClr val="0E101A"/>
                </a:solidFill>
                <a:effectLst/>
              </a:rPr>
              <a:t>: It is called Bayes because it depends on the principle of the naive Bayes theorem.</a:t>
            </a:r>
          </a:p>
          <a:p>
            <a:pPr marL="0" indent="0">
              <a:spcBef>
                <a:spcPts val="0"/>
              </a:spcBef>
              <a:spcAft>
                <a:spcPts val="0"/>
              </a:spcAft>
              <a:buNone/>
            </a:pPr>
            <a:endParaRPr lang="en-US" dirty="0">
              <a:solidFill>
                <a:srgbClr val="0E101A"/>
              </a:solidFill>
              <a:effectLst/>
            </a:endParaRPr>
          </a:p>
          <a:p>
            <a:pPr>
              <a:spcBef>
                <a:spcPts val="0"/>
              </a:spcBef>
              <a:spcAft>
                <a:spcPts val="0"/>
              </a:spcAft>
            </a:pPr>
            <a:r>
              <a:rPr lang="en-US" b="1" u="sng" dirty="0">
                <a:solidFill>
                  <a:srgbClr val="0E101A"/>
                </a:solidFill>
                <a:effectLst/>
              </a:rPr>
              <a:t>Bayes' Theorem:</a:t>
            </a:r>
          </a:p>
          <a:p>
            <a:pPr>
              <a:spcBef>
                <a:spcPts val="0"/>
              </a:spcBef>
              <a:spcAft>
                <a:spcPts val="0"/>
              </a:spcAft>
            </a:pPr>
            <a:endParaRPr lang="en-US" b="1"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Bayes' theorem is also known as </a:t>
            </a:r>
            <a:r>
              <a:rPr lang="en-US" b="1" dirty="0">
                <a:solidFill>
                  <a:srgbClr val="0E101A"/>
                </a:solidFill>
                <a:effectLst/>
              </a:rPr>
              <a:t>Bayes' Rule</a:t>
            </a:r>
            <a:r>
              <a:rPr lang="en-US" dirty="0">
                <a:solidFill>
                  <a:srgbClr val="0E101A"/>
                </a:solidFill>
                <a:effectLst/>
              </a:rPr>
              <a:t> or </a:t>
            </a:r>
            <a:r>
              <a:rPr lang="en-US" b="1" dirty="0">
                <a:solidFill>
                  <a:srgbClr val="0E101A"/>
                </a:solidFill>
                <a:effectLst/>
              </a:rPr>
              <a:t>Bayes' law</a:t>
            </a:r>
            <a:r>
              <a:rPr lang="en-US" dirty="0">
                <a:solidFill>
                  <a:srgbClr val="0E101A"/>
                </a:solidFill>
                <a:effectLst/>
              </a:rPr>
              <a:t>, which is used to determine the probability of a hypothesis with prior knowledge. It depends on conditional probability.</a:t>
            </a:r>
          </a:p>
          <a:p>
            <a:endParaRPr lang="en-IN" dirty="0"/>
          </a:p>
        </p:txBody>
      </p:sp>
      <p:pic>
        <p:nvPicPr>
          <p:cNvPr id="4" name="Picture 3">
            <a:extLst>
              <a:ext uri="{FF2B5EF4-FFF2-40B4-BE49-F238E27FC236}">
                <a16:creationId xmlns:a16="http://schemas.microsoft.com/office/drawing/2014/main" id="{0F041B86-91D8-4355-AAFA-65F2A5E98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3774058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8A86F-EEDB-49A0-8114-51AC6B0D699E}"/>
              </a:ext>
            </a:extLst>
          </p:cNvPr>
          <p:cNvSpPr>
            <a:spLocks noGrp="1"/>
          </p:cNvSpPr>
          <p:nvPr>
            <p:ph type="title"/>
          </p:nvPr>
        </p:nvSpPr>
        <p:spPr>
          <a:xfrm>
            <a:off x="1097278" y="447868"/>
            <a:ext cx="10058401" cy="923732"/>
          </a:xfrm>
        </p:spPr>
        <p:txBody>
          <a:bodyPr>
            <a:normAutofit/>
          </a:bodyPr>
          <a:lstStyle/>
          <a:p>
            <a:r>
              <a:rPr lang="en-US" sz="2800" dirty="0">
                <a:latin typeface="+mn-lt"/>
              </a:rPr>
              <a:t>Predictive Analytics</a:t>
            </a:r>
            <a:endParaRPr lang="en-IN" sz="2800" dirty="0">
              <a:latin typeface="+mn-lt"/>
            </a:endParaRPr>
          </a:p>
        </p:txBody>
      </p:sp>
      <p:sp>
        <p:nvSpPr>
          <p:cNvPr id="3" name="Content Placeholder 2">
            <a:extLst>
              <a:ext uri="{FF2B5EF4-FFF2-40B4-BE49-F238E27FC236}">
                <a16:creationId xmlns:a16="http://schemas.microsoft.com/office/drawing/2014/main" id="{698F7223-5483-45A1-8C18-F1B8F7ED8BB0}"/>
              </a:ext>
            </a:extLst>
          </p:cNvPr>
          <p:cNvSpPr>
            <a:spLocks noGrp="1"/>
          </p:cNvSpPr>
          <p:nvPr>
            <p:ph idx="1"/>
          </p:nvPr>
        </p:nvSpPr>
        <p:spPr>
          <a:xfrm>
            <a:off x="1097280" y="1845733"/>
            <a:ext cx="10058400" cy="4443099"/>
          </a:xfrm>
        </p:spPr>
        <p:txBody>
          <a:bodyPr>
            <a:normAutofit fontScale="92500" lnSpcReduction="10000"/>
          </a:bodyPr>
          <a:lstStyle/>
          <a:p>
            <a:pPr marL="0" indent="0">
              <a:spcBef>
                <a:spcPts val="0"/>
              </a:spcBef>
              <a:spcAft>
                <a:spcPts val="0"/>
              </a:spcAft>
              <a:buNone/>
            </a:pPr>
            <a:r>
              <a:rPr lang="en-US" sz="2200" b="1" u="sng" dirty="0">
                <a:solidFill>
                  <a:srgbClr val="0E101A"/>
                </a:solidFill>
                <a:effectLst/>
              </a:rPr>
              <a:t>Modelling:</a:t>
            </a:r>
          </a:p>
          <a:p>
            <a:pPr marL="0" indent="0">
              <a:spcBef>
                <a:spcPts val="0"/>
              </a:spcBef>
              <a:spcAft>
                <a:spcPts val="0"/>
              </a:spcAft>
              <a:buNone/>
            </a:pPr>
            <a:endParaRPr lang="en-US" sz="2200" b="1" u="sng" dirty="0">
              <a:solidFill>
                <a:srgbClr val="0E101A"/>
              </a:solidFill>
              <a:effectLst/>
            </a:endParaRPr>
          </a:p>
          <a:p>
            <a:pPr>
              <a:spcBef>
                <a:spcPts val="0"/>
              </a:spcBef>
              <a:spcAft>
                <a:spcPts val="0"/>
              </a:spcAft>
              <a:buFont typeface="Wingdings" panose="05000000000000000000" pitchFamily="2" charset="2"/>
              <a:buChar char="v"/>
            </a:pPr>
            <a:r>
              <a:rPr lang="en-US" sz="2200" dirty="0">
                <a:solidFill>
                  <a:srgbClr val="0E101A"/>
                </a:solidFill>
                <a:effectLst/>
              </a:rPr>
              <a:t>Modelling uses machine learning algorithms, in which the machine learns from the data just like humans learn from their experiences.</a:t>
            </a:r>
          </a:p>
          <a:p>
            <a:pPr marL="0" indent="0">
              <a:spcBef>
                <a:spcPts val="0"/>
              </a:spcBef>
              <a:spcAft>
                <a:spcPts val="0"/>
              </a:spcAft>
              <a:buNone/>
            </a:pPr>
            <a:endParaRPr lang="en-US" sz="2200" dirty="0">
              <a:solidFill>
                <a:srgbClr val="0E101A"/>
              </a:solidFill>
              <a:effectLst/>
            </a:endParaRPr>
          </a:p>
          <a:p>
            <a:pPr>
              <a:spcBef>
                <a:spcPts val="0"/>
              </a:spcBef>
              <a:spcAft>
                <a:spcPts val="0"/>
              </a:spcAft>
              <a:buFont typeface="Wingdings" panose="05000000000000000000" pitchFamily="2" charset="2"/>
              <a:buChar char="v"/>
            </a:pPr>
            <a:r>
              <a:rPr lang="en-US" sz="2200" dirty="0">
                <a:solidFill>
                  <a:srgbClr val="0E101A"/>
                </a:solidFill>
                <a:effectLst/>
              </a:rPr>
              <a:t>Let’s go deeper into the types of models that come under machine learning.</a:t>
            </a:r>
          </a:p>
          <a:p>
            <a:pPr>
              <a:spcBef>
                <a:spcPts val="0"/>
              </a:spcBef>
              <a:spcAft>
                <a:spcPts val="0"/>
              </a:spcAft>
            </a:pPr>
            <a:endParaRPr lang="en-US" sz="2200" dirty="0">
              <a:solidFill>
                <a:srgbClr val="0E101A"/>
              </a:solidFill>
              <a:effectLst/>
            </a:endParaRPr>
          </a:p>
          <a:p>
            <a:pPr>
              <a:spcBef>
                <a:spcPts val="0"/>
              </a:spcBef>
              <a:spcAft>
                <a:spcPts val="0"/>
              </a:spcAft>
              <a:buFont typeface="Wingdings" panose="05000000000000000000" pitchFamily="2" charset="2"/>
              <a:buChar char="v"/>
            </a:pPr>
            <a:r>
              <a:rPr lang="en-US" sz="2200" dirty="0">
                <a:solidFill>
                  <a:srgbClr val="0E101A"/>
                </a:solidFill>
                <a:effectLst/>
              </a:rPr>
              <a:t>Machine learning models can be classified into the following three types based on the task performed and the nature of the output:</a:t>
            </a:r>
          </a:p>
          <a:p>
            <a:pPr>
              <a:spcBef>
                <a:spcPts val="0"/>
              </a:spcBef>
              <a:spcAft>
                <a:spcPts val="0"/>
              </a:spcAft>
            </a:pPr>
            <a:endParaRPr lang="en-US" sz="2200" dirty="0">
              <a:solidFill>
                <a:srgbClr val="0E101A"/>
              </a:solidFill>
              <a:effectLst/>
            </a:endParaRPr>
          </a:p>
          <a:p>
            <a:pPr>
              <a:spcBef>
                <a:spcPts val="0"/>
              </a:spcBef>
              <a:spcAft>
                <a:spcPts val="0"/>
              </a:spcAft>
              <a:buFont typeface="Wingdings" panose="05000000000000000000" pitchFamily="2" charset="2"/>
              <a:buChar char="ü"/>
            </a:pPr>
            <a:r>
              <a:rPr lang="en-US" sz="2200" b="1" dirty="0">
                <a:solidFill>
                  <a:srgbClr val="0E101A"/>
                </a:solidFill>
                <a:effectLst/>
              </a:rPr>
              <a:t>Regression</a:t>
            </a:r>
            <a:r>
              <a:rPr lang="en-US" sz="2200" dirty="0">
                <a:solidFill>
                  <a:srgbClr val="0E101A"/>
                </a:solidFill>
                <a:effectLst/>
              </a:rPr>
              <a:t>: The output variable to be predicted is continuous, e.g. scores of a student.</a:t>
            </a:r>
          </a:p>
          <a:p>
            <a:pPr>
              <a:spcBef>
                <a:spcPts val="0"/>
              </a:spcBef>
              <a:spcAft>
                <a:spcPts val="0"/>
              </a:spcAft>
              <a:buFont typeface="Wingdings" panose="05000000000000000000" pitchFamily="2" charset="2"/>
              <a:buChar char="ü"/>
            </a:pPr>
            <a:endParaRPr lang="en-US" sz="2200" dirty="0">
              <a:solidFill>
                <a:srgbClr val="0E101A"/>
              </a:solidFill>
              <a:effectLst/>
            </a:endParaRPr>
          </a:p>
          <a:p>
            <a:pPr>
              <a:spcBef>
                <a:spcPts val="0"/>
              </a:spcBef>
              <a:spcAft>
                <a:spcPts val="0"/>
              </a:spcAft>
              <a:buFont typeface="Wingdings" panose="05000000000000000000" pitchFamily="2" charset="2"/>
              <a:buChar char="ü"/>
            </a:pPr>
            <a:r>
              <a:rPr lang="en-US" sz="2200" b="1" dirty="0">
                <a:solidFill>
                  <a:srgbClr val="0E101A"/>
                </a:solidFill>
                <a:effectLst/>
              </a:rPr>
              <a:t>Classification</a:t>
            </a:r>
            <a:r>
              <a:rPr lang="en-US" sz="2200" dirty="0">
                <a:solidFill>
                  <a:srgbClr val="0E101A"/>
                </a:solidFill>
                <a:effectLst/>
              </a:rPr>
              <a:t>: The output variable to be predicted is a </a:t>
            </a:r>
            <a:r>
              <a:rPr lang="en-US" sz="2200" b="1" dirty="0">
                <a:solidFill>
                  <a:srgbClr val="0E101A"/>
                </a:solidFill>
                <a:effectLst/>
              </a:rPr>
              <a:t>categorical variable</a:t>
            </a:r>
            <a:r>
              <a:rPr lang="en-US" sz="2200" dirty="0">
                <a:solidFill>
                  <a:srgbClr val="0E101A"/>
                </a:solidFill>
                <a:effectLst/>
              </a:rPr>
              <a:t>, e.g. classifying incoming emails as spam or ham.</a:t>
            </a:r>
          </a:p>
          <a:p>
            <a:pPr>
              <a:spcBef>
                <a:spcPts val="0"/>
              </a:spcBef>
              <a:spcAft>
                <a:spcPts val="0"/>
              </a:spcAft>
              <a:buFont typeface="Wingdings" panose="05000000000000000000" pitchFamily="2" charset="2"/>
              <a:buChar char="ü"/>
            </a:pPr>
            <a:endParaRPr lang="en-US" sz="2200" dirty="0">
              <a:solidFill>
                <a:srgbClr val="0E101A"/>
              </a:solidFill>
              <a:effectLst/>
            </a:endParaRPr>
          </a:p>
          <a:p>
            <a:pPr>
              <a:spcBef>
                <a:spcPts val="0"/>
              </a:spcBef>
              <a:spcAft>
                <a:spcPts val="0"/>
              </a:spcAft>
              <a:buFont typeface="Wingdings" panose="05000000000000000000" pitchFamily="2" charset="2"/>
              <a:buChar char="ü"/>
            </a:pPr>
            <a:r>
              <a:rPr lang="en-US" sz="2200" b="1" dirty="0">
                <a:solidFill>
                  <a:srgbClr val="0E101A"/>
                </a:solidFill>
                <a:effectLst/>
              </a:rPr>
              <a:t>Clustering</a:t>
            </a:r>
            <a:r>
              <a:rPr lang="en-US" sz="2200" dirty="0">
                <a:solidFill>
                  <a:srgbClr val="0E101A"/>
                </a:solidFill>
                <a:effectLst/>
              </a:rPr>
              <a:t>: </a:t>
            </a:r>
            <a:r>
              <a:rPr lang="en-US" sz="2200" b="1" dirty="0">
                <a:solidFill>
                  <a:srgbClr val="0E101A"/>
                </a:solidFill>
                <a:effectLst/>
              </a:rPr>
              <a:t>No pre-defined notion of a label</a:t>
            </a:r>
            <a:r>
              <a:rPr lang="en-US" sz="2200" dirty="0">
                <a:solidFill>
                  <a:srgbClr val="0E101A"/>
                </a:solidFill>
                <a:effectLst/>
              </a:rPr>
              <a:t> is allocated to groups/clusters formed, e.g. customer segmentation.</a:t>
            </a:r>
          </a:p>
          <a:p>
            <a:endParaRPr lang="en-IN" dirty="0"/>
          </a:p>
        </p:txBody>
      </p:sp>
      <p:pic>
        <p:nvPicPr>
          <p:cNvPr id="4" name="Picture 3">
            <a:extLst>
              <a:ext uri="{FF2B5EF4-FFF2-40B4-BE49-F238E27FC236}">
                <a16:creationId xmlns:a16="http://schemas.microsoft.com/office/drawing/2014/main" id="{AB14A891-D449-4E06-B4E7-4F723A4F9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817498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3C71B9-541A-42FA-A0CB-E1E4DEA5862E}"/>
              </a:ext>
            </a:extLst>
          </p:cNvPr>
          <p:cNvSpPr>
            <a:spLocks noGrp="1"/>
          </p:cNvSpPr>
          <p:nvPr>
            <p:ph type="title"/>
          </p:nvPr>
        </p:nvSpPr>
        <p:spPr>
          <a:xfrm>
            <a:off x="1097278" y="286603"/>
            <a:ext cx="10058402" cy="1029013"/>
          </a:xfrm>
        </p:spPr>
        <p:txBody>
          <a:bodyPr>
            <a:normAutofit/>
          </a:bodyPr>
          <a:lstStyle/>
          <a:p>
            <a:r>
              <a:rPr lang="en-US" sz="2800" dirty="0">
                <a:latin typeface="+mn-lt"/>
              </a:rPr>
              <a:t>Predictive Analytics</a:t>
            </a:r>
            <a:endParaRPr lang="en-IN" sz="2800" dirty="0"/>
          </a:p>
        </p:txBody>
      </p:sp>
      <p:sp>
        <p:nvSpPr>
          <p:cNvPr id="5" name="Content Placeholder 4">
            <a:extLst>
              <a:ext uri="{FF2B5EF4-FFF2-40B4-BE49-F238E27FC236}">
                <a16:creationId xmlns:a16="http://schemas.microsoft.com/office/drawing/2014/main" id="{DC3748DF-B9EE-4A48-930F-7157D7CB5489}"/>
              </a:ext>
            </a:extLst>
          </p:cNvPr>
          <p:cNvSpPr>
            <a:spLocks noGrp="1"/>
          </p:cNvSpPr>
          <p:nvPr>
            <p:ph sz="half" idx="1"/>
          </p:nvPr>
        </p:nvSpPr>
        <p:spPr>
          <a:xfrm>
            <a:off x="1097278" y="1845734"/>
            <a:ext cx="7039015" cy="4377784"/>
          </a:xfrm>
        </p:spPr>
        <p:txBody>
          <a:bodyPr/>
          <a:lstStyle/>
          <a:p>
            <a:r>
              <a:rPr lang="en-US" b="1" u="sng" dirty="0"/>
              <a:t>Probability</a:t>
            </a:r>
            <a:r>
              <a:rPr lang="en-US" b="1" dirty="0"/>
              <a:t> </a:t>
            </a:r>
            <a:r>
              <a:rPr lang="en-US" dirty="0"/>
              <a:t>is the chance of occurrence of an event, it can be </a:t>
            </a:r>
            <a:r>
              <a:rPr lang="en-US" u="sng" dirty="0"/>
              <a:t>defined </a:t>
            </a:r>
            <a:r>
              <a:rPr lang="en-US" dirty="0"/>
              <a:t>as a </a:t>
            </a:r>
            <a:r>
              <a:rPr lang="en-US" u="sng" dirty="0"/>
              <a:t>ratio of the number of desired outcomes </a:t>
            </a:r>
            <a:r>
              <a:rPr lang="en-US" dirty="0"/>
              <a:t>to the </a:t>
            </a:r>
            <a:r>
              <a:rPr lang="en-US" u="sng" dirty="0"/>
              <a:t>number of total possible outcomes</a:t>
            </a:r>
            <a:r>
              <a:rPr lang="en-US" dirty="0"/>
              <a:t>.</a:t>
            </a:r>
          </a:p>
          <a:p>
            <a:pPr>
              <a:buFont typeface="Wingdings" panose="05000000000000000000" pitchFamily="2" charset="2"/>
              <a:buChar char="v"/>
            </a:pPr>
            <a:r>
              <a:rPr lang="en-US" dirty="0"/>
              <a:t> It is denoted as p(E), indicating the probability of an event E. In the numerator we have the number of favorable outcomes for this event E and in the denominator, we have the total number of outcomes corresponding to our data.</a:t>
            </a:r>
          </a:p>
          <a:p>
            <a:r>
              <a:rPr lang="en-US" b="1" u="sng" dirty="0"/>
              <a:t>Bayes Theorem </a:t>
            </a:r>
            <a:r>
              <a:rPr lang="en-US" dirty="0"/>
              <a:t>: Given Probability of an event B occurring given event A has already occurred and individual Probabilities of A and B we can find the reverse conditional probability P(A|B) by using what is called Bayes Theorem .</a:t>
            </a:r>
          </a:p>
          <a:p>
            <a:r>
              <a:rPr lang="en-US" b="1" u="sng" dirty="0"/>
              <a:t>Conditional probability</a:t>
            </a:r>
            <a:r>
              <a:rPr lang="en-US" dirty="0"/>
              <a:t>: 𝑷(𝑨|𝑩)=𝑷(𝑨∩𝑩)/𝑷(𝑩) P (A|B) is the probability of event A occurring, given that event B occurs.</a:t>
            </a:r>
            <a:endParaRPr lang="en-IN" dirty="0"/>
          </a:p>
        </p:txBody>
      </p:sp>
      <p:pic>
        <p:nvPicPr>
          <p:cNvPr id="8" name="Content Placeholder 7">
            <a:extLst>
              <a:ext uri="{FF2B5EF4-FFF2-40B4-BE49-F238E27FC236}">
                <a16:creationId xmlns:a16="http://schemas.microsoft.com/office/drawing/2014/main" id="{291DC258-C1EF-4942-B75A-F769973E0667}"/>
              </a:ext>
            </a:extLst>
          </p:cNvPr>
          <p:cNvPicPr>
            <a:picLocks noGrp="1" noChangeAspect="1"/>
          </p:cNvPicPr>
          <p:nvPr>
            <p:ph sz="half" idx="2"/>
          </p:nvPr>
        </p:nvPicPr>
        <p:blipFill>
          <a:blip r:embed="rId2"/>
          <a:stretch>
            <a:fillRect/>
          </a:stretch>
        </p:blipFill>
        <p:spPr>
          <a:xfrm>
            <a:off x="8245055" y="1845734"/>
            <a:ext cx="2910625" cy="1706688"/>
          </a:xfrm>
        </p:spPr>
      </p:pic>
      <p:pic>
        <p:nvPicPr>
          <p:cNvPr id="6146" name="Picture 2" descr="Naïve Bayes Classifier Algorithm">
            <a:extLst>
              <a:ext uri="{FF2B5EF4-FFF2-40B4-BE49-F238E27FC236}">
                <a16:creationId xmlns:a16="http://schemas.microsoft.com/office/drawing/2014/main" id="{0AFFE5E2-7427-44B1-B3DF-5F8239165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5055" y="3796765"/>
            <a:ext cx="1581150" cy="7938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653195B-0836-4333-BD10-A0C972A866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1095709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FB924-6BEE-4D2D-9FC8-66A09B3AD5AB}"/>
              </a:ext>
            </a:extLst>
          </p:cNvPr>
          <p:cNvSpPr>
            <a:spLocks noGrp="1"/>
          </p:cNvSpPr>
          <p:nvPr>
            <p:ph type="title"/>
          </p:nvPr>
        </p:nvSpPr>
        <p:spPr>
          <a:xfrm>
            <a:off x="1097280" y="286604"/>
            <a:ext cx="10058400" cy="1066336"/>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CA2E91FC-1D02-4445-BF2B-0056CD1EA775}"/>
              </a:ext>
            </a:extLst>
          </p:cNvPr>
          <p:cNvSpPr>
            <a:spLocks noGrp="1"/>
          </p:cNvSpPr>
          <p:nvPr>
            <p:ph idx="1"/>
          </p:nvPr>
        </p:nvSpPr>
        <p:spPr/>
        <p:txBody>
          <a:bodyPr>
            <a:normAutofit lnSpcReduction="10000"/>
          </a:bodyPr>
          <a:lstStyle/>
          <a:p>
            <a:pPr>
              <a:spcBef>
                <a:spcPts val="0"/>
              </a:spcBef>
              <a:spcAft>
                <a:spcPts val="0"/>
              </a:spcAft>
            </a:pPr>
            <a:r>
              <a:rPr lang="en-US" b="1" u="sng" dirty="0">
                <a:solidFill>
                  <a:srgbClr val="0E101A"/>
                </a:solidFill>
                <a:effectLst/>
              </a:rPr>
              <a:t>Types of Naïve Bayes Model:</a:t>
            </a:r>
          </a:p>
          <a:p>
            <a:pPr>
              <a:spcBef>
                <a:spcPts val="0"/>
              </a:spcBef>
              <a:spcAft>
                <a:spcPts val="0"/>
              </a:spcAft>
              <a:buFont typeface="Wingdings" panose="05000000000000000000" pitchFamily="2" charset="2"/>
              <a:buChar char="Ø"/>
            </a:pPr>
            <a:endParaRPr lang="en-US" b="1" dirty="0">
              <a:solidFill>
                <a:srgbClr val="0E101A"/>
              </a:solidFill>
              <a:effectLst/>
            </a:endParaRPr>
          </a:p>
          <a:p>
            <a:pPr>
              <a:spcBef>
                <a:spcPts val="0"/>
              </a:spcBef>
              <a:spcAft>
                <a:spcPts val="0"/>
              </a:spcAft>
              <a:buFont typeface="Wingdings" panose="05000000000000000000" pitchFamily="2" charset="2"/>
              <a:buChar char="Ø"/>
            </a:pPr>
            <a:r>
              <a:rPr lang="en-US" dirty="0">
                <a:solidFill>
                  <a:srgbClr val="0E101A"/>
                </a:solidFill>
                <a:effectLst/>
              </a:rPr>
              <a:t>There are three types of Naive Bayes Model, which are given below:</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u="sng" dirty="0">
                <a:solidFill>
                  <a:srgbClr val="0E101A"/>
                </a:solidFill>
                <a:effectLst/>
              </a:rPr>
              <a:t>Gaussian</a:t>
            </a:r>
            <a:r>
              <a:rPr lang="en-US" u="sng" dirty="0">
                <a:solidFill>
                  <a:srgbClr val="0E101A"/>
                </a:solidFill>
                <a:effectLst/>
              </a:rPr>
              <a:t>: </a:t>
            </a:r>
            <a:r>
              <a:rPr lang="en-US" dirty="0">
                <a:solidFill>
                  <a:srgbClr val="0E101A"/>
                </a:solidFill>
                <a:effectLst/>
              </a:rPr>
              <a:t>The Gaussian model assumes that features follow a normal distribution. This means if predictors take continuous values instead of discrete, then the model assumes that these values are sampled from the Gaussian distribution.</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u="sng" dirty="0">
                <a:solidFill>
                  <a:srgbClr val="0E101A"/>
                </a:solidFill>
                <a:effectLst/>
              </a:rPr>
              <a:t>Multinomial</a:t>
            </a:r>
            <a:r>
              <a:rPr lang="en-US" u="sng" dirty="0">
                <a:solidFill>
                  <a:srgbClr val="0E101A"/>
                </a:solidFill>
                <a:effectLst/>
              </a:rPr>
              <a:t>: </a:t>
            </a:r>
            <a:r>
              <a:rPr lang="en-US" dirty="0">
                <a:solidFill>
                  <a:srgbClr val="0E101A"/>
                </a:solidFill>
                <a:effectLst/>
              </a:rPr>
              <a:t>The Multinomial Naïve Bayes classifier is used when the data is multinomial distributed. It is primarily </a:t>
            </a:r>
            <a:r>
              <a:rPr lang="en-US" b="1" dirty="0">
                <a:solidFill>
                  <a:srgbClr val="0E101A"/>
                </a:solidFill>
                <a:effectLst/>
              </a:rPr>
              <a:t>used for document classification problems</a:t>
            </a:r>
            <a:r>
              <a:rPr lang="en-US" dirty="0">
                <a:solidFill>
                  <a:srgbClr val="0E101A"/>
                </a:solidFill>
                <a:effectLst/>
              </a:rPr>
              <a:t>, it means a particular document belongs to which category such as Sports, Politics, education, etc.</a:t>
            </a:r>
          </a:p>
          <a:p>
            <a:pPr>
              <a:spcBef>
                <a:spcPts val="0"/>
              </a:spcBef>
              <a:spcAft>
                <a:spcPts val="0"/>
              </a:spcAft>
              <a:buFont typeface="Wingdings" panose="05000000000000000000" pitchFamily="2" charset="2"/>
              <a:buChar char="v"/>
            </a:pPr>
            <a:r>
              <a:rPr lang="en-US" dirty="0">
                <a:solidFill>
                  <a:srgbClr val="0E101A"/>
                </a:solidFill>
                <a:effectLst/>
              </a:rPr>
              <a:t>The classifier uses the frequency of words for the predictors.</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u="sng" dirty="0">
                <a:solidFill>
                  <a:srgbClr val="0E101A"/>
                </a:solidFill>
                <a:effectLst/>
              </a:rPr>
              <a:t>Bernoulli</a:t>
            </a:r>
            <a:r>
              <a:rPr lang="en-US" u="sng" dirty="0">
                <a:solidFill>
                  <a:srgbClr val="0E101A"/>
                </a:solidFill>
                <a:effectLst/>
              </a:rPr>
              <a:t>: </a:t>
            </a:r>
            <a:r>
              <a:rPr lang="en-US" dirty="0">
                <a:solidFill>
                  <a:srgbClr val="0E101A"/>
                </a:solidFill>
                <a:effectLst/>
              </a:rPr>
              <a:t>The Bernoulli classifier works similar to the Multinomial classifier, but the predictor variables are the independent Booleans variables. Such as if a particular word is present or not in a document. This model is also famous for document classification tasks.</a:t>
            </a:r>
          </a:p>
          <a:p>
            <a:endParaRPr lang="en-IN" dirty="0"/>
          </a:p>
        </p:txBody>
      </p:sp>
      <p:pic>
        <p:nvPicPr>
          <p:cNvPr id="4" name="Picture 3">
            <a:extLst>
              <a:ext uri="{FF2B5EF4-FFF2-40B4-BE49-F238E27FC236}">
                <a16:creationId xmlns:a16="http://schemas.microsoft.com/office/drawing/2014/main" id="{CA52B066-E5B0-41F2-BEF9-966221033C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2176645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CC6062-033B-42FB-9CB0-6112AB526236}"/>
              </a:ext>
            </a:extLst>
          </p:cNvPr>
          <p:cNvSpPr>
            <a:spLocks noGrp="1"/>
          </p:cNvSpPr>
          <p:nvPr>
            <p:ph type="title"/>
          </p:nvPr>
        </p:nvSpPr>
        <p:spPr>
          <a:xfrm>
            <a:off x="1097279" y="286603"/>
            <a:ext cx="10058401" cy="1084997"/>
          </a:xfrm>
        </p:spPr>
        <p:txBody>
          <a:bodyPr>
            <a:normAutofit/>
          </a:bodyPr>
          <a:lstStyle/>
          <a:p>
            <a:r>
              <a:rPr lang="en-US" sz="2800" dirty="0">
                <a:latin typeface="+mn-lt"/>
              </a:rPr>
              <a:t>Predictive Analytics</a:t>
            </a:r>
            <a:endParaRPr lang="en-IN" sz="2800" dirty="0"/>
          </a:p>
        </p:txBody>
      </p:sp>
      <p:sp>
        <p:nvSpPr>
          <p:cNvPr id="5" name="Content Placeholder 4">
            <a:extLst>
              <a:ext uri="{FF2B5EF4-FFF2-40B4-BE49-F238E27FC236}">
                <a16:creationId xmlns:a16="http://schemas.microsoft.com/office/drawing/2014/main" id="{AA399C0A-C80B-45D7-B5D3-E940C50191DB}"/>
              </a:ext>
            </a:extLst>
          </p:cNvPr>
          <p:cNvSpPr>
            <a:spLocks noGrp="1"/>
          </p:cNvSpPr>
          <p:nvPr>
            <p:ph sz="half" idx="1"/>
          </p:nvPr>
        </p:nvSpPr>
        <p:spPr/>
        <p:txBody>
          <a:bodyPr/>
          <a:lstStyle/>
          <a:p>
            <a:pPr>
              <a:spcBef>
                <a:spcPts val="0"/>
              </a:spcBef>
              <a:spcAft>
                <a:spcPts val="0"/>
              </a:spcAft>
            </a:pPr>
            <a:r>
              <a:rPr lang="en-US" b="1" u="sng" dirty="0">
                <a:solidFill>
                  <a:srgbClr val="0E101A"/>
                </a:solidFill>
                <a:effectLst/>
              </a:rPr>
              <a:t>Python Implementation </a:t>
            </a:r>
            <a:r>
              <a:rPr lang="en-US" b="1" u="sng" dirty="0">
                <a:solidFill>
                  <a:srgbClr val="0E101A"/>
                </a:solidFill>
              </a:rPr>
              <a:t>:</a:t>
            </a:r>
          </a:p>
          <a:p>
            <a:pPr>
              <a:spcBef>
                <a:spcPts val="0"/>
              </a:spcBef>
              <a:spcAft>
                <a:spcPts val="0"/>
              </a:spcAft>
            </a:pPr>
            <a:endParaRPr lang="en-US" dirty="0">
              <a:solidFill>
                <a:srgbClr val="0E101A"/>
              </a:solidFill>
              <a:effectLst/>
            </a:endParaRPr>
          </a:p>
          <a:p>
            <a:pPr>
              <a:spcBef>
                <a:spcPts val="0"/>
              </a:spcBef>
              <a:spcAft>
                <a:spcPts val="0"/>
              </a:spcAft>
            </a:pPr>
            <a:r>
              <a:rPr lang="en-US" u="sng" dirty="0">
                <a:solidFill>
                  <a:srgbClr val="0E101A"/>
                </a:solidFill>
                <a:effectLst/>
              </a:rPr>
              <a:t>Steps to implement:</a:t>
            </a:r>
          </a:p>
          <a:p>
            <a:pPr>
              <a:spcBef>
                <a:spcPts val="0"/>
              </a:spcBef>
              <a:spcAft>
                <a:spcPts val="0"/>
              </a:spcAft>
            </a:pPr>
            <a:endParaRPr lang="en-US" b="1"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Data Pre-processing step</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Fitting Naive Bayes to the Training set</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Predicting the test result</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Test accuracy of the result(Creation of Confusion matrix</a:t>
            </a:r>
          </a:p>
          <a:p>
            <a:endParaRPr lang="en-IN" dirty="0"/>
          </a:p>
        </p:txBody>
      </p:sp>
      <p:sp>
        <p:nvSpPr>
          <p:cNvPr id="6" name="Content Placeholder 5">
            <a:extLst>
              <a:ext uri="{FF2B5EF4-FFF2-40B4-BE49-F238E27FC236}">
                <a16:creationId xmlns:a16="http://schemas.microsoft.com/office/drawing/2014/main" id="{2CC327F3-D199-46F4-8DEF-1126F20E7015}"/>
              </a:ext>
            </a:extLst>
          </p:cNvPr>
          <p:cNvSpPr>
            <a:spLocks noGrp="1"/>
          </p:cNvSpPr>
          <p:nvPr>
            <p:ph sz="half" idx="2"/>
          </p:nvPr>
        </p:nvSpPr>
        <p:spPr/>
        <p:txBody>
          <a:bodyPr/>
          <a:lstStyle/>
          <a:p>
            <a:pPr>
              <a:spcBef>
                <a:spcPts val="0"/>
              </a:spcBef>
              <a:spcAft>
                <a:spcPts val="0"/>
              </a:spcAft>
            </a:pPr>
            <a:r>
              <a:rPr lang="en-US" b="1" u="sng" dirty="0">
                <a:solidFill>
                  <a:srgbClr val="0E101A"/>
                </a:solidFill>
                <a:effectLst/>
              </a:rPr>
              <a:t>Applications of Naïve Bayes Classifier:</a:t>
            </a:r>
          </a:p>
          <a:p>
            <a:pPr>
              <a:spcBef>
                <a:spcPts val="0"/>
              </a:spcBef>
              <a:spcAft>
                <a:spcPts val="0"/>
              </a:spcAft>
            </a:pPr>
            <a:endParaRPr lang="en-US" b="1"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It is used for </a:t>
            </a:r>
            <a:r>
              <a:rPr lang="en-US" u="sng" dirty="0">
                <a:solidFill>
                  <a:srgbClr val="0E101A"/>
                </a:solidFill>
                <a:effectLst/>
              </a:rPr>
              <a:t>Credit Scoring</a:t>
            </a:r>
            <a:r>
              <a:rPr lang="en-US" dirty="0">
                <a:solidFill>
                  <a:srgbClr val="0E101A"/>
                </a:solidFill>
                <a:effectLst/>
              </a:rPr>
              <a:t>.</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It is used in </a:t>
            </a:r>
            <a:r>
              <a:rPr lang="en-US" u="sng" dirty="0">
                <a:solidFill>
                  <a:srgbClr val="0E101A"/>
                </a:solidFill>
                <a:effectLst/>
              </a:rPr>
              <a:t>medical data classification</a:t>
            </a:r>
            <a:r>
              <a:rPr lang="en-US" dirty="0">
                <a:solidFill>
                  <a:srgbClr val="0E101A"/>
                </a:solidFill>
                <a:effectLst/>
              </a:rPr>
              <a:t>.</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It can be used in</a:t>
            </a:r>
            <a:r>
              <a:rPr lang="en-US" b="1" u="sng" dirty="0">
                <a:solidFill>
                  <a:srgbClr val="0E101A"/>
                </a:solidFill>
                <a:effectLst/>
              </a:rPr>
              <a:t> </a:t>
            </a:r>
            <a:r>
              <a:rPr lang="en-US" u="sng" dirty="0">
                <a:solidFill>
                  <a:srgbClr val="0E101A"/>
                </a:solidFill>
                <a:effectLst/>
              </a:rPr>
              <a:t>real-time predictions </a:t>
            </a:r>
            <a:r>
              <a:rPr lang="en-US" dirty="0">
                <a:solidFill>
                  <a:srgbClr val="0E101A"/>
                </a:solidFill>
                <a:effectLst/>
              </a:rPr>
              <a:t>because Naïve Bayes Classifier is an eager learner.</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It is used in Text classification such as </a:t>
            </a:r>
            <a:r>
              <a:rPr lang="en-US" u="sng" dirty="0">
                <a:solidFill>
                  <a:srgbClr val="0E101A"/>
                </a:solidFill>
                <a:effectLst/>
              </a:rPr>
              <a:t>Spam filtering and Sentiment analysis.</a:t>
            </a:r>
          </a:p>
          <a:p>
            <a:endParaRPr lang="en-IN" dirty="0"/>
          </a:p>
        </p:txBody>
      </p:sp>
      <p:pic>
        <p:nvPicPr>
          <p:cNvPr id="7" name="Picture 6">
            <a:extLst>
              <a:ext uri="{FF2B5EF4-FFF2-40B4-BE49-F238E27FC236}">
                <a16:creationId xmlns:a16="http://schemas.microsoft.com/office/drawing/2014/main" id="{BCFF3EC5-82DE-4B78-B212-354FDFE2A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3381808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3C051C-2AB9-4794-99CD-E6C4BCD6CBB7}"/>
              </a:ext>
            </a:extLst>
          </p:cNvPr>
          <p:cNvSpPr>
            <a:spLocks noGrp="1"/>
          </p:cNvSpPr>
          <p:nvPr>
            <p:ph type="title"/>
          </p:nvPr>
        </p:nvSpPr>
        <p:spPr>
          <a:xfrm>
            <a:off x="1097280" y="286603"/>
            <a:ext cx="10058400" cy="1057005"/>
          </a:xfrm>
        </p:spPr>
        <p:txBody>
          <a:bodyPr>
            <a:normAutofit/>
          </a:bodyPr>
          <a:lstStyle/>
          <a:p>
            <a:r>
              <a:rPr lang="en-US" sz="2800" dirty="0">
                <a:latin typeface="+mn-lt"/>
              </a:rPr>
              <a:t>Predictive Analytics</a:t>
            </a:r>
            <a:endParaRPr lang="en-IN" sz="2800" dirty="0"/>
          </a:p>
        </p:txBody>
      </p:sp>
      <p:sp>
        <p:nvSpPr>
          <p:cNvPr id="6" name="Content Placeholder 5">
            <a:extLst>
              <a:ext uri="{FF2B5EF4-FFF2-40B4-BE49-F238E27FC236}">
                <a16:creationId xmlns:a16="http://schemas.microsoft.com/office/drawing/2014/main" id="{AA518EE1-6ABA-4691-B30E-71F2A8F8E8CF}"/>
              </a:ext>
            </a:extLst>
          </p:cNvPr>
          <p:cNvSpPr>
            <a:spLocks noGrp="1"/>
          </p:cNvSpPr>
          <p:nvPr>
            <p:ph idx="1"/>
          </p:nvPr>
        </p:nvSpPr>
        <p:spPr/>
        <p:txBody>
          <a:bodyPr/>
          <a:lstStyle/>
          <a:p>
            <a:pPr>
              <a:spcBef>
                <a:spcPts val="0"/>
              </a:spcBef>
              <a:spcAft>
                <a:spcPts val="0"/>
              </a:spcAft>
            </a:pPr>
            <a:r>
              <a:rPr lang="en-US" b="1" u="sng" dirty="0">
                <a:solidFill>
                  <a:srgbClr val="0E101A"/>
                </a:solidFill>
                <a:effectLst/>
              </a:rPr>
              <a:t>Fitting Naive Bayes to the Training Set:</a:t>
            </a:r>
          </a:p>
          <a:p>
            <a:pPr>
              <a:spcBef>
                <a:spcPts val="0"/>
              </a:spcBef>
              <a:spcAft>
                <a:spcPts val="0"/>
              </a:spcAft>
            </a:pPr>
            <a:endParaRPr lang="en-US" b="1"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After the pre-processing step, now we will fit the Naive Bayes model into the Training set. </a:t>
            </a:r>
          </a:p>
          <a:p>
            <a:pPr>
              <a:spcBef>
                <a:spcPts val="0"/>
              </a:spcBef>
              <a:spcAft>
                <a:spcPts val="0"/>
              </a:spcAft>
            </a:pPr>
            <a:endParaRPr lang="en-US" dirty="0">
              <a:solidFill>
                <a:srgbClr val="0E101A"/>
              </a:solidFill>
              <a:effectLst/>
            </a:endParaRPr>
          </a:p>
          <a:p>
            <a:pPr>
              <a:spcBef>
                <a:spcPts val="0"/>
              </a:spcBef>
              <a:spcAft>
                <a:spcPts val="0"/>
              </a:spcAft>
              <a:buFont typeface="Wingdings" panose="05000000000000000000" pitchFamily="2" charset="2"/>
              <a:buChar char="Ø"/>
            </a:pPr>
            <a:r>
              <a:rPr lang="en-US" dirty="0">
                <a:solidFill>
                  <a:srgbClr val="0E101A"/>
                </a:solidFill>
                <a:effectLst/>
              </a:rPr>
              <a:t>Below is the code for it:</a:t>
            </a:r>
          </a:p>
          <a:p>
            <a:pPr>
              <a:spcBef>
                <a:spcPts val="0"/>
              </a:spcBef>
              <a:spcAft>
                <a:spcPts val="0"/>
              </a:spcAft>
            </a:pPr>
            <a:endParaRPr lang="en-US" dirty="0">
              <a:solidFill>
                <a:srgbClr val="0E101A"/>
              </a:solidFill>
            </a:endParaRPr>
          </a:p>
          <a:p>
            <a:pPr>
              <a:spcBef>
                <a:spcPts val="0"/>
              </a:spcBef>
              <a:spcAft>
                <a:spcPts val="0"/>
              </a:spcAft>
              <a:buFont typeface="Wingdings" panose="05000000000000000000" pitchFamily="2" charset="2"/>
              <a:buChar char="ü"/>
            </a:pPr>
            <a:r>
              <a:rPr lang="en-US" dirty="0">
                <a:solidFill>
                  <a:srgbClr val="0E101A"/>
                </a:solidFill>
                <a:effectLst/>
              </a:rPr>
              <a:t>Fitting Naive Bayes to the Training set. </a:t>
            </a:r>
          </a:p>
          <a:p>
            <a:pPr>
              <a:spcBef>
                <a:spcPts val="0"/>
              </a:spcBef>
              <a:spcAft>
                <a:spcPts val="0"/>
              </a:spcAft>
            </a:pPr>
            <a:endParaRPr lang="en-US" dirty="0">
              <a:solidFill>
                <a:srgbClr val="0E101A"/>
              </a:solidFill>
              <a:effectLst/>
            </a:endParaRPr>
          </a:p>
          <a:p>
            <a:pPr>
              <a:spcBef>
                <a:spcPts val="0"/>
              </a:spcBef>
              <a:spcAft>
                <a:spcPts val="0"/>
              </a:spcAft>
              <a:buFont typeface="+mj-lt"/>
              <a:buAutoNum type="arabicPeriod"/>
            </a:pPr>
            <a:r>
              <a:rPr lang="en-US" dirty="0">
                <a:solidFill>
                  <a:srgbClr val="0E101A"/>
                </a:solidFill>
                <a:effectLst/>
              </a:rPr>
              <a:t>from sklearn.naive_bayes import GaussianNB  </a:t>
            </a:r>
          </a:p>
          <a:p>
            <a:pPr>
              <a:spcBef>
                <a:spcPts val="0"/>
              </a:spcBef>
              <a:spcAft>
                <a:spcPts val="0"/>
              </a:spcAft>
              <a:buFont typeface="+mj-lt"/>
              <a:buAutoNum type="arabicPeriod"/>
            </a:pPr>
            <a:r>
              <a:rPr lang="en-US" dirty="0">
                <a:solidFill>
                  <a:srgbClr val="0E101A"/>
                </a:solidFill>
                <a:effectLst/>
              </a:rPr>
              <a:t>classifier = GaussianNB()  </a:t>
            </a:r>
          </a:p>
          <a:p>
            <a:pPr>
              <a:spcBef>
                <a:spcPts val="0"/>
              </a:spcBef>
              <a:spcAft>
                <a:spcPts val="0"/>
              </a:spcAft>
              <a:buFont typeface="+mj-lt"/>
              <a:buAutoNum type="arabicPeriod"/>
            </a:pPr>
            <a:r>
              <a:rPr lang="en-US" dirty="0">
                <a:solidFill>
                  <a:srgbClr val="0E101A"/>
                </a:solidFill>
                <a:effectLst/>
              </a:rPr>
              <a:t>classifier.fit(x_train, y_train)  </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Ø"/>
            </a:pPr>
            <a:r>
              <a:rPr lang="en-US" dirty="0">
                <a:solidFill>
                  <a:srgbClr val="0E101A"/>
                </a:solidFill>
                <a:effectLst/>
              </a:rPr>
              <a:t>In the above code, we have used the </a:t>
            </a:r>
            <a:r>
              <a:rPr lang="en-US" u="sng" dirty="0">
                <a:solidFill>
                  <a:srgbClr val="0E101A"/>
                </a:solidFill>
                <a:effectLst/>
              </a:rPr>
              <a:t>GaussianNB classifier </a:t>
            </a:r>
            <a:r>
              <a:rPr lang="en-US" dirty="0">
                <a:solidFill>
                  <a:srgbClr val="0E101A"/>
                </a:solidFill>
                <a:effectLst/>
              </a:rPr>
              <a:t>to fit it to the training dataset. We can also use other classifiers as per our requirements.</a:t>
            </a:r>
          </a:p>
          <a:p>
            <a:endParaRPr lang="en-IN" dirty="0"/>
          </a:p>
        </p:txBody>
      </p:sp>
      <p:pic>
        <p:nvPicPr>
          <p:cNvPr id="7" name="Picture 6">
            <a:extLst>
              <a:ext uri="{FF2B5EF4-FFF2-40B4-BE49-F238E27FC236}">
                <a16:creationId xmlns:a16="http://schemas.microsoft.com/office/drawing/2014/main" id="{CEA33BE7-F0D5-4DFF-A7DC-75F67DB67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2880369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0F8D6-BA51-45C6-9F4B-F606DB00AD22}"/>
              </a:ext>
            </a:extLst>
          </p:cNvPr>
          <p:cNvSpPr>
            <a:spLocks noGrp="1"/>
          </p:cNvSpPr>
          <p:nvPr>
            <p:ph type="title"/>
          </p:nvPr>
        </p:nvSpPr>
        <p:spPr>
          <a:xfrm>
            <a:off x="1097280" y="286604"/>
            <a:ext cx="10058400" cy="1094328"/>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C29142CE-24FB-41E0-BC11-74C0D8075FAE}"/>
              </a:ext>
            </a:extLst>
          </p:cNvPr>
          <p:cNvSpPr>
            <a:spLocks noGrp="1"/>
          </p:cNvSpPr>
          <p:nvPr>
            <p:ph idx="1"/>
          </p:nvPr>
        </p:nvSpPr>
        <p:spPr/>
        <p:txBody>
          <a:bodyPr>
            <a:normAutofit fontScale="92500" lnSpcReduction="20000"/>
          </a:bodyPr>
          <a:lstStyle/>
          <a:p>
            <a:pPr marL="0" indent="0">
              <a:spcBef>
                <a:spcPts val="0"/>
              </a:spcBef>
              <a:spcAft>
                <a:spcPts val="0"/>
              </a:spcAft>
              <a:buNone/>
            </a:pPr>
            <a:r>
              <a:rPr lang="en-US" b="1" dirty="0">
                <a:solidFill>
                  <a:srgbClr val="0E101A"/>
                </a:solidFill>
                <a:effectLst/>
              </a:rPr>
              <a:t> </a:t>
            </a:r>
            <a:r>
              <a:rPr lang="en-US" b="1" u="sng" dirty="0">
                <a:solidFill>
                  <a:srgbClr val="0E101A"/>
                </a:solidFill>
                <a:effectLst/>
              </a:rPr>
              <a:t>Prediction of the test set result:</a:t>
            </a:r>
          </a:p>
          <a:p>
            <a:pPr>
              <a:spcBef>
                <a:spcPts val="0"/>
              </a:spcBef>
              <a:spcAft>
                <a:spcPts val="0"/>
              </a:spcAft>
            </a:pPr>
            <a:endParaRPr lang="en-US" b="1" dirty="0">
              <a:solidFill>
                <a:srgbClr val="0E101A"/>
              </a:solidFill>
              <a:effectLst/>
            </a:endParaRPr>
          </a:p>
          <a:p>
            <a:pPr>
              <a:spcBef>
                <a:spcPts val="0"/>
              </a:spcBef>
              <a:spcAft>
                <a:spcPts val="0"/>
              </a:spcAft>
              <a:buFont typeface="Wingdings" panose="05000000000000000000" pitchFamily="2" charset="2"/>
              <a:buChar char="Ø"/>
            </a:pPr>
            <a:r>
              <a:rPr lang="en-US" dirty="0">
                <a:solidFill>
                  <a:srgbClr val="0E101A"/>
                </a:solidFill>
                <a:effectLst/>
              </a:rPr>
              <a:t>Now we will predict the test set result. For this, we will create a new predictor variable </a:t>
            </a:r>
            <a:r>
              <a:rPr lang="en-US" b="1" dirty="0">
                <a:solidFill>
                  <a:srgbClr val="0E101A"/>
                </a:solidFill>
                <a:effectLst/>
              </a:rPr>
              <a:t>y_pred</a:t>
            </a:r>
            <a:r>
              <a:rPr lang="en-US" dirty="0">
                <a:solidFill>
                  <a:srgbClr val="0E101A"/>
                </a:solidFill>
                <a:effectLst/>
              </a:rPr>
              <a:t>, and will use the predict function to make the predictions.</a:t>
            </a:r>
          </a:p>
          <a:p>
            <a:pPr>
              <a:spcBef>
                <a:spcPts val="0"/>
              </a:spcBef>
              <a:spcAft>
                <a:spcPts val="0"/>
              </a:spcAft>
              <a:buFont typeface="Wingdings" panose="05000000000000000000" pitchFamily="2" charset="2"/>
              <a:buChar char="Ø"/>
            </a:pPr>
            <a:endParaRPr lang="en-US" dirty="0">
              <a:solidFill>
                <a:srgbClr val="0E101A"/>
              </a:solidFill>
              <a:effectLst/>
            </a:endParaRPr>
          </a:p>
          <a:p>
            <a:pPr>
              <a:spcBef>
                <a:spcPts val="0"/>
              </a:spcBef>
              <a:spcAft>
                <a:spcPts val="0"/>
              </a:spcAft>
              <a:buFont typeface="Wingdings" panose="05000000000000000000" pitchFamily="2" charset="2"/>
              <a:buChar char="Ø"/>
            </a:pPr>
            <a:r>
              <a:rPr lang="en-US" dirty="0">
                <a:solidFill>
                  <a:srgbClr val="0E101A"/>
                </a:solidFill>
                <a:effectLst/>
              </a:rPr>
              <a:t>Predicting the Test set results.</a:t>
            </a:r>
          </a:p>
          <a:p>
            <a:pPr>
              <a:spcBef>
                <a:spcPts val="0"/>
              </a:spcBef>
              <a:spcAft>
                <a:spcPts val="0"/>
              </a:spcAft>
            </a:pPr>
            <a:r>
              <a:rPr lang="en-US" dirty="0">
                <a:solidFill>
                  <a:srgbClr val="0E101A"/>
                </a:solidFill>
                <a:effectLst/>
              </a:rPr>
              <a:t> </a:t>
            </a:r>
          </a:p>
          <a:p>
            <a:pPr>
              <a:spcBef>
                <a:spcPts val="0"/>
              </a:spcBef>
              <a:spcAft>
                <a:spcPts val="0"/>
              </a:spcAft>
              <a:buFont typeface="+mj-lt"/>
              <a:buAutoNum type="arabicPeriod"/>
            </a:pPr>
            <a:r>
              <a:rPr lang="en-US" dirty="0">
                <a:solidFill>
                  <a:srgbClr val="0E101A"/>
                </a:solidFill>
                <a:effectLst/>
              </a:rPr>
              <a:t>y_pred = classifier.predict(x_test)  </a:t>
            </a:r>
          </a:p>
          <a:p>
            <a:pPr marL="0" indent="0">
              <a:spcBef>
                <a:spcPts val="0"/>
              </a:spcBef>
              <a:spcAft>
                <a:spcPts val="0"/>
              </a:spcAft>
              <a:buNone/>
            </a:pPr>
            <a:endParaRPr lang="en-US" dirty="0">
              <a:solidFill>
                <a:srgbClr val="0E101A"/>
              </a:solidFill>
              <a:effectLst/>
            </a:endParaRPr>
          </a:p>
          <a:p>
            <a:pPr>
              <a:spcBef>
                <a:spcPts val="0"/>
              </a:spcBef>
              <a:spcAft>
                <a:spcPts val="0"/>
              </a:spcAft>
            </a:pPr>
            <a:r>
              <a:rPr lang="en-US" b="1" u="sng" dirty="0">
                <a:solidFill>
                  <a:srgbClr val="0E101A"/>
                </a:solidFill>
                <a:effectLst/>
              </a:rPr>
              <a:t>Creating Confusion Matrix:</a:t>
            </a:r>
          </a:p>
          <a:p>
            <a:pPr marL="0" indent="0">
              <a:spcBef>
                <a:spcPts val="0"/>
              </a:spcBef>
              <a:spcAft>
                <a:spcPts val="0"/>
              </a:spcAft>
              <a:buNone/>
            </a:pPr>
            <a:endParaRPr lang="en-US" b="1" dirty="0">
              <a:solidFill>
                <a:srgbClr val="0E101A"/>
              </a:solidFill>
              <a:effectLst/>
            </a:endParaRPr>
          </a:p>
          <a:p>
            <a:pPr>
              <a:spcBef>
                <a:spcPts val="0"/>
              </a:spcBef>
              <a:spcAft>
                <a:spcPts val="0"/>
              </a:spcAft>
            </a:pPr>
            <a:r>
              <a:rPr lang="en-US" dirty="0">
                <a:solidFill>
                  <a:srgbClr val="0E101A"/>
                </a:solidFill>
                <a:effectLst/>
              </a:rPr>
              <a:t>Now we will check the accuracy of the Naive Bayes classifier using the Confusion matrix. </a:t>
            </a:r>
          </a:p>
          <a:p>
            <a:pPr>
              <a:spcBef>
                <a:spcPts val="0"/>
              </a:spcBef>
              <a:spcAft>
                <a:spcPts val="0"/>
              </a:spcAft>
            </a:pPr>
            <a:endParaRPr lang="en-US" dirty="0">
              <a:solidFill>
                <a:srgbClr val="0E101A"/>
              </a:solidFill>
              <a:effectLst/>
            </a:endParaRPr>
          </a:p>
          <a:p>
            <a:pPr>
              <a:spcBef>
                <a:spcPts val="0"/>
              </a:spcBef>
              <a:spcAft>
                <a:spcPts val="0"/>
              </a:spcAft>
            </a:pPr>
            <a:r>
              <a:rPr lang="en-US" dirty="0">
                <a:solidFill>
                  <a:srgbClr val="0E101A"/>
                </a:solidFill>
                <a:effectLst/>
              </a:rPr>
              <a:t>Below is the code for it:</a:t>
            </a:r>
          </a:p>
          <a:p>
            <a:pPr>
              <a:spcBef>
                <a:spcPts val="0"/>
              </a:spcBef>
              <a:spcAft>
                <a:spcPts val="0"/>
              </a:spcAft>
            </a:pPr>
            <a:endParaRPr lang="en-US" dirty="0">
              <a:solidFill>
                <a:srgbClr val="0E101A"/>
              </a:solidFill>
              <a:effectLst/>
            </a:endParaRPr>
          </a:p>
          <a:p>
            <a:pPr>
              <a:spcBef>
                <a:spcPts val="0"/>
              </a:spcBef>
              <a:spcAft>
                <a:spcPts val="0"/>
              </a:spcAft>
              <a:buFont typeface="Wingdings" panose="05000000000000000000" pitchFamily="2" charset="2"/>
              <a:buChar char="Ø"/>
            </a:pPr>
            <a:r>
              <a:rPr lang="en-US" dirty="0">
                <a:solidFill>
                  <a:srgbClr val="0E101A"/>
                </a:solidFill>
                <a:effectLst/>
              </a:rPr>
              <a:t>Making the Confusion Matrix  </a:t>
            </a:r>
          </a:p>
          <a:p>
            <a:pPr>
              <a:spcBef>
                <a:spcPts val="0"/>
              </a:spcBef>
              <a:spcAft>
                <a:spcPts val="0"/>
              </a:spcAft>
            </a:pPr>
            <a:endParaRPr lang="en-US" dirty="0">
              <a:solidFill>
                <a:srgbClr val="0E101A"/>
              </a:solidFill>
              <a:effectLst/>
            </a:endParaRPr>
          </a:p>
          <a:p>
            <a:pPr>
              <a:spcBef>
                <a:spcPts val="0"/>
              </a:spcBef>
              <a:spcAft>
                <a:spcPts val="0"/>
              </a:spcAft>
              <a:buFont typeface="+mj-lt"/>
              <a:buAutoNum type="arabicPeriod"/>
            </a:pPr>
            <a:r>
              <a:rPr lang="en-US" dirty="0">
                <a:solidFill>
                  <a:srgbClr val="0E101A"/>
                </a:solidFill>
                <a:effectLst/>
              </a:rPr>
              <a:t>from sklearn.metrics import confusion_matrix  </a:t>
            </a:r>
          </a:p>
          <a:p>
            <a:pPr>
              <a:spcBef>
                <a:spcPts val="0"/>
              </a:spcBef>
              <a:spcAft>
                <a:spcPts val="0"/>
              </a:spcAft>
              <a:buFont typeface="+mj-lt"/>
              <a:buAutoNum type="arabicPeriod"/>
            </a:pPr>
            <a:r>
              <a:rPr lang="en-US" dirty="0">
                <a:solidFill>
                  <a:srgbClr val="0E101A"/>
                </a:solidFill>
                <a:effectLst/>
              </a:rPr>
              <a:t>cm = confusion_matrix(y_test, y_pred)  </a:t>
            </a:r>
          </a:p>
          <a:p>
            <a:endParaRPr lang="en-IN" dirty="0"/>
          </a:p>
        </p:txBody>
      </p:sp>
      <p:pic>
        <p:nvPicPr>
          <p:cNvPr id="4" name="Picture 3">
            <a:extLst>
              <a:ext uri="{FF2B5EF4-FFF2-40B4-BE49-F238E27FC236}">
                <a16:creationId xmlns:a16="http://schemas.microsoft.com/office/drawing/2014/main" id="{F7187666-547C-4203-A9BE-8C610C3C0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1621880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17F141-9961-4865-BC80-FCC26C9A321C}"/>
              </a:ext>
            </a:extLst>
          </p:cNvPr>
          <p:cNvSpPr>
            <a:spLocks noGrp="1"/>
          </p:cNvSpPr>
          <p:nvPr>
            <p:ph type="title"/>
          </p:nvPr>
        </p:nvSpPr>
        <p:spPr>
          <a:xfrm>
            <a:off x="1097280" y="286604"/>
            <a:ext cx="10058400" cy="1010352"/>
          </a:xfrm>
        </p:spPr>
        <p:txBody>
          <a:bodyPr>
            <a:normAutofit/>
          </a:bodyPr>
          <a:lstStyle/>
          <a:p>
            <a:r>
              <a:rPr lang="en-US" sz="2800" dirty="0">
                <a:latin typeface="+mn-lt"/>
              </a:rPr>
              <a:t>Predictive Analytics</a:t>
            </a:r>
            <a:endParaRPr lang="en-IN" sz="2800" dirty="0"/>
          </a:p>
        </p:txBody>
      </p:sp>
      <p:sp>
        <p:nvSpPr>
          <p:cNvPr id="6" name="Content Placeholder 5">
            <a:extLst>
              <a:ext uri="{FF2B5EF4-FFF2-40B4-BE49-F238E27FC236}">
                <a16:creationId xmlns:a16="http://schemas.microsoft.com/office/drawing/2014/main" id="{CFE721D9-CA63-4E6D-B171-A5D584F5B174}"/>
              </a:ext>
            </a:extLst>
          </p:cNvPr>
          <p:cNvSpPr>
            <a:spLocks noGrp="1"/>
          </p:cNvSpPr>
          <p:nvPr>
            <p:ph idx="1"/>
          </p:nvPr>
        </p:nvSpPr>
        <p:spPr/>
        <p:txBody>
          <a:bodyPr/>
          <a:lstStyle/>
          <a:p>
            <a:pPr>
              <a:spcBef>
                <a:spcPts val="0"/>
              </a:spcBef>
              <a:spcAft>
                <a:spcPts val="0"/>
              </a:spcAft>
            </a:pPr>
            <a:r>
              <a:rPr lang="en-US" b="1" u="sng" dirty="0">
                <a:solidFill>
                  <a:srgbClr val="0E101A"/>
                </a:solidFill>
                <a:effectLst/>
              </a:rPr>
              <a:t>Advantages of Naïve Bayes Classifier:</a:t>
            </a:r>
          </a:p>
          <a:p>
            <a:pPr>
              <a:spcBef>
                <a:spcPts val="0"/>
              </a:spcBef>
              <a:spcAft>
                <a:spcPts val="0"/>
              </a:spcAft>
            </a:pPr>
            <a:endParaRPr lang="en-US" b="1"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Naïve Bayes is one of the fast and easy ML algorithms to predict a class of datasets.</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It can be used for Binary as well as Multi-class Classifications.</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It performs well in Multi-class predictions as compared to the other Algorithms.</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It is the most popular choice for </a:t>
            </a:r>
            <a:r>
              <a:rPr lang="en-US" b="1" dirty="0">
                <a:solidFill>
                  <a:srgbClr val="0E101A"/>
                </a:solidFill>
                <a:effectLst/>
              </a:rPr>
              <a:t>text classification problems</a:t>
            </a:r>
            <a:r>
              <a:rPr lang="en-US" dirty="0">
                <a:solidFill>
                  <a:srgbClr val="0E101A"/>
                </a:solidFill>
                <a:effectLst/>
              </a:rPr>
              <a:t>.</a:t>
            </a:r>
          </a:p>
          <a:p>
            <a:pPr marL="0" indent="0">
              <a:spcBef>
                <a:spcPts val="0"/>
              </a:spcBef>
              <a:spcAft>
                <a:spcPts val="0"/>
              </a:spcAft>
              <a:buNone/>
            </a:pPr>
            <a:endParaRPr lang="en-US" dirty="0">
              <a:solidFill>
                <a:srgbClr val="0E101A"/>
              </a:solidFill>
              <a:effectLst/>
            </a:endParaRPr>
          </a:p>
          <a:p>
            <a:pPr>
              <a:spcBef>
                <a:spcPts val="0"/>
              </a:spcBef>
              <a:spcAft>
                <a:spcPts val="0"/>
              </a:spcAft>
            </a:pPr>
            <a:r>
              <a:rPr lang="en-US" b="1" u="sng" dirty="0">
                <a:solidFill>
                  <a:srgbClr val="0E101A"/>
                </a:solidFill>
                <a:effectLst/>
              </a:rPr>
              <a:t>Disadvantages of Naïve Bayes Classifier:</a:t>
            </a:r>
          </a:p>
          <a:p>
            <a:pPr marL="0" indent="0">
              <a:spcBef>
                <a:spcPts val="0"/>
              </a:spcBef>
              <a:spcAft>
                <a:spcPts val="0"/>
              </a:spcAft>
              <a:buNone/>
            </a:pPr>
            <a:endParaRPr lang="en-US" b="1"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Naive Bayes assumes that all features are independent or unrelated, so it cannot learn the relationship between features.</a:t>
            </a:r>
          </a:p>
          <a:p>
            <a:endParaRPr lang="en-IN" dirty="0"/>
          </a:p>
        </p:txBody>
      </p:sp>
      <p:pic>
        <p:nvPicPr>
          <p:cNvPr id="7" name="Picture 6">
            <a:extLst>
              <a:ext uri="{FF2B5EF4-FFF2-40B4-BE49-F238E27FC236}">
                <a16:creationId xmlns:a16="http://schemas.microsoft.com/office/drawing/2014/main" id="{64897A91-5AB0-4DF1-B173-E6937EEEDC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35494400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DFC33-755F-478C-8EEF-9FFA85865DFF}"/>
              </a:ext>
            </a:extLst>
          </p:cNvPr>
          <p:cNvSpPr>
            <a:spLocks noGrp="1"/>
          </p:cNvSpPr>
          <p:nvPr>
            <p:ph type="title"/>
          </p:nvPr>
        </p:nvSpPr>
        <p:spPr>
          <a:xfrm>
            <a:off x="1097280" y="286603"/>
            <a:ext cx="10058400" cy="1066336"/>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3390AAF5-C887-4ADA-8015-3FA137EAE674}"/>
              </a:ext>
            </a:extLst>
          </p:cNvPr>
          <p:cNvSpPr>
            <a:spLocks noGrp="1"/>
          </p:cNvSpPr>
          <p:nvPr>
            <p:ph idx="1"/>
          </p:nvPr>
        </p:nvSpPr>
        <p:spPr/>
        <p:txBody>
          <a:bodyPr>
            <a:normAutofit lnSpcReduction="10000"/>
          </a:bodyPr>
          <a:lstStyle/>
          <a:p>
            <a:pPr>
              <a:spcBef>
                <a:spcPts val="0"/>
              </a:spcBef>
              <a:spcAft>
                <a:spcPts val="0"/>
              </a:spcAft>
            </a:pPr>
            <a:r>
              <a:rPr lang="en-US" b="1" u="sng" dirty="0">
                <a:solidFill>
                  <a:srgbClr val="0E101A"/>
                </a:solidFill>
                <a:effectLst/>
              </a:rPr>
              <a:t>Random Forest Algorithm:</a:t>
            </a:r>
          </a:p>
          <a:p>
            <a:pPr>
              <a:spcBef>
                <a:spcPts val="0"/>
              </a:spcBef>
              <a:spcAft>
                <a:spcPts val="0"/>
              </a:spcAft>
            </a:pPr>
            <a:endParaRPr lang="en-US" b="1" u="sng"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Random Forest is a popular machine learning algorithm that belongs to the supervised learning technique. </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It can be used for both Classification and Regression problems in ML. It is based on the concept of </a:t>
            </a:r>
            <a:r>
              <a:rPr lang="en-US" b="1" dirty="0">
                <a:solidFill>
                  <a:srgbClr val="0E101A"/>
                </a:solidFill>
                <a:effectLst/>
              </a:rPr>
              <a:t>ensemble learning,</a:t>
            </a:r>
            <a:r>
              <a:rPr lang="en-US" dirty="0">
                <a:solidFill>
                  <a:srgbClr val="0E101A"/>
                </a:solidFill>
                <a:effectLst/>
              </a:rPr>
              <a:t> which is a process of </a:t>
            </a:r>
            <a:r>
              <a:rPr lang="en-US" i="1" dirty="0">
                <a:solidFill>
                  <a:srgbClr val="0E101A"/>
                </a:solidFill>
                <a:effectLst/>
              </a:rPr>
              <a:t>combining multiple classifiers to solve a complex problem and to improve the performance of the model.</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As the name suggests, </a:t>
            </a:r>
            <a:r>
              <a:rPr lang="en-US" b="1" i="1" dirty="0">
                <a:solidFill>
                  <a:srgbClr val="0E101A"/>
                </a:solidFill>
                <a:effectLst/>
              </a:rPr>
              <a:t>"Random Forest is a classifier that contains a number of decision trees on various subsets of the given dataset and takes the average to improve the predictive accuracy of that dataset."</a:t>
            </a:r>
            <a:r>
              <a:rPr lang="en-US" dirty="0">
                <a:solidFill>
                  <a:srgbClr val="0E101A"/>
                </a:solidFill>
                <a:effectLst/>
              </a:rPr>
              <a:t> </a:t>
            </a:r>
          </a:p>
          <a:p>
            <a:pPr>
              <a:spcBef>
                <a:spcPts val="0"/>
              </a:spcBef>
              <a:spcAft>
                <a:spcPts val="0"/>
              </a:spcAft>
              <a:buFont typeface="Wingdings" panose="05000000000000000000" pitchFamily="2" charset="2"/>
              <a:buChar char="v"/>
            </a:pPr>
            <a:endParaRPr lang="en-US" dirty="0">
              <a:solidFill>
                <a:srgbClr val="0E101A"/>
              </a:solidFill>
            </a:endParaRPr>
          </a:p>
          <a:p>
            <a:pPr>
              <a:spcBef>
                <a:spcPts val="0"/>
              </a:spcBef>
              <a:spcAft>
                <a:spcPts val="0"/>
              </a:spcAft>
              <a:buFont typeface="Wingdings" panose="05000000000000000000" pitchFamily="2" charset="2"/>
              <a:buChar char="v"/>
            </a:pPr>
            <a:r>
              <a:rPr lang="en-US" dirty="0"/>
              <a:t>Before understanding the working of the random forest we must look into the </a:t>
            </a:r>
            <a:r>
              <a:rPr lang="en-US" b="1" dirty="0"/>
              <a:t>ensemble technique</a:t>
            </a:r>
            <a:r>
              <a:rPr lang="en-US" dirty="0"/>
              <a:t>. </a:t>
            </a:r>
            <a:r>
              <a:rPr lang="en-US" i="1" dirty="0">
                <a:solidFill>
                  <a:srgbClr val="0E101A"/>
                </a:solidFill>
                <a:effectLst/>
              </a:rPr>
              <a:t>Ensemble </a:t>
            </a:r>
            <a:r>
              <a:rPr lang="en-US" dirty="0"/>
              <a:t>simply</a:t>
            </a:r>
            <a:r>
              <a:rPr lang="en-US" i="1" dirty="0">
                <a:solidFill>
                  <a:srgbClr val="0E101A"/>
                </a:solidFill>
                <a:effectLst/>
              </a:rPr>
              <a:t> </a:t>
            </a:r>
            <a:r>
              <a:rPr lang="en-US" dirty="0"/>
              <a:t>means </a:t>
            </a:r>
            <a:r>
              <a:rPr lang="en-US" b="1" dirty="0"/>
              <a:t>combining multiple models</a:t>
            </a:r>
            <a:r>
              <a:rPr lang="en-US" dirty="0"/>
              <a:t>. Thus a collection of models is used to make predictions rather than an individual model.</a:t>
            </a:r>
            <a:endParaRPr lang="en-US" dirty="0">
              <a:solidFill>
                <a:srgbClr val="0E101A"/>
              </a:solidFill>
              <a:effectLst/>
            </a:endParaRPr>
          </a:p>
          <a:p>
            <a:endParaRPr lang="en-IN" dirty="0"/>
          </a:p>
        </p:txBody>
      </p:sp>
      <p:pic>
        <p:nvPicPr>
          <p:cNvPr id="4" name="Picture 3">
            <a:extLst>
              <a:ext uri="{FF2B5EF4-FFF2-40B4-BE49-F238E27FC236}">
                <a16:creationId xmlns:a16="http://schemas.microsoft.com/office/drawing/2014/main" id="{B9EA6D69-ACFD-4082-8AD5-7F0A668A4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493914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72644-AB45-48E5-B0CF-2DCB9D7BE334}"/>
              </a:ext>
            </a:extLst>
          </p:cNvPr>
          <p:cNvSpPr>
            <a:spLocks noGrp="1"/>
          </p:cNvSpPr>
          <p:nvPr>
            <p:ph type="title"/>
          </p:nvPr>
        </p:nvSpPr>
        <p:spPr>
          <a:xfrm>
            <a:off x="102637" y="286604"/>
            <a:ext cx="11053043" cy="945038"/>
          </a:xfrm>
        </p:spPr>
        <p:txBody>
          <a:bodyPr>
            <a:normAutofit/>
          </a:bodyPr>
          <a:lstStyle/>
          <a:p>
            <a:r>
              <a:rPr lang="en-US" sz="2800" dirty="0">
                <a:latin typeface="+mn-lt"/>
              </a:rPr>
              <a:t>Predictive Analytics</a:t>
            </a:r>
            <a:endParaRPr lang="en-IN" sz="2800" dirty="0"/>
          </a:p>
        </p:txBody>
      </p:sp>
      <p:pic>
        <p:nvPicPr>
          <p:cNvPr id="4" name="Picture 3">
            <a:extLst>
              <a:ext uri="{FF2B5EF4-FFF2-40B4-BE49-F238E27FC236}">
                <a16:creationId xmlns:a16="http://schemas.microsoft.com/office/drawing/2014/main" id="{ED1666BF-A5AD-45BA-B620-6A2017F11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pic>
        <p:nvPicPr>
          <p:cNvPr id="1026" name="Picture 2" descr="Random Forest Algorithm">
            <a:extLst>
              <a:ext uri="{FF2B5EF4-FFF2-40B4-BE49-F238E27FC236}">
                <a16:creationId xmlns:a16="http://schemas.microsoft.com/office/drawing/2014/main" id="{BA4527B4-DD61-4CC8-8C30-E0123A72E1A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861037" y="1632857"/>
            <a:ext cx="5427288" cy="46746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ndom forest voting">
            <a:extLst>
              <a:ext uri="{FF2B5EF4-FFF2-40B4-BE49-F238E27FC236}">
                <a16:creationId xmlns:a16="http://schemas.microsoft.com/office/drawing/2014/main" id="{98C13EBB-2477-4F6E-8E59-EF6B5D1D3E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55" y="1718918"/>
            <a:ext cx="5837282" cy="450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054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8790E-42F8-4403-905A-51FD0AFB6104}"/>
              </a:ext>
            </a:extLst>
          </p:cNvPr>
          <p:cNvSpPr>
            <a:spLocks noGrp="1"/>
          </p:cNvSpPr>
          <p:nvPr>
            <p:ph type="title"/>
          </p:nvPr>
        </p:nvSpPr>
        <p:spPr>
          <a:xfrm>
            <a:off x="1026367" y="286603"/>
            <a:ext cx="10129313" cy="1084997"/>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764E6D4D-97CE-4051-835D-7220EBB6D8C8}"/>
              </a:ext>
            </a:extLst>
          </p:cNvPr>
          <p:cNvSpPr>
            <a:spLocks noGrp="1"/>
          </p:cNvSpPr>
          <p:nvPr>
            <p:ph idx="1"/>
          </p:nvPr>
        </p:nvSpPr>
        <p:spPr>
          <a:xfrm>
            <a:off x="1097280" y="1845734"/>
            <a:ext cx="10058400" cy="4471090"/>
          </a:xfrm>
        </p:spPr>
        <p:txBody>
          <a:bodyPr>
            <a:normAutofit fontScale="92500" lnSpcReduction="20000"/>
          </a:bodyPr>
          <a:lstStyle/>
          <a:p>
            <a:pPr>
              <a:spcBef>
                <a:spcPts val="0"/>
              </a:spcBef>
              <a:spcAft>
                <a:spcPts val="0"/>
              </a:spcAft>
              <a:buFont typeface="Wingdings" panose="05000000000000000000" pitchFamily="2" charset="2"/>
              <a:buChar char="v"/>
            </a:pPr>
            <a:r>
              <a:rPr lang="en-US" dirty="0">
                <a:solidFill>
                  <a:srgbClr val="0E101A"/>
                </a:solidFill>
                <a:effectLst/>
              </a:rPr>
              <a:t>Instead of relying on one decision tree, the random forest takes the prediction from each tree and based on the majority votes of predictions, and it predicts the final output.</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It builds decision trees on different samples and takes their majority vote for classification and average in case of regression. One of the most important features of the Random Forest Algorithm is that it can handle the data set containing </a:t>
            </a:r>
            <a:r>
              <a:rPr lang="en-US" b="1" i="1" dirty="0">
                <a:solidFill>
                  <a:srgbClr val="0E101A"/>
                </a:solidFill>
                <a:effectLst/>
              </a:rPr>
              <a:t>continuous variables</a:t>
            </a:r>
            <a:r>
              <a:rPr lang="en-US" dirty="0">
                <a:solidFill>
                  <a:srgbClr val="0E101A"/>
                </a:solidFill>
                <a:effectLst/>
              </a:rPr>
              <a:t> as in the case of regression and </a:t>
            </a:r>
            <a:r>
              <a:rPr lang="en-US" b="1" i="1" dirty="0">
                <a:solidFill>
                  <a:srgbClr val="0E101A"/>
                </a:solidFill>
                <a:effectLst/>
              </a:rPr>
              <a:t>categorical variables</a:t>
            </a:r>
            <a:r>
              <a:rPr lang="en-US" dirty="0">
                <a:solidFill>
                  <a:srgbClr val="0E101A"/>
                </a:solidFill>
                <a:effectLst/>
              </a:rPr>
              <a:t> as in the case of classification. </a:t>
            </a:r>
          </a:p>
          <a:p>
            <a:pPr>
              <a:spcBef>
                <a:spcPts val="0"/>
              </a:spcBef>
              <a:spcAft>
                <a:spcPts val="0"/>
              </a:spcAft>
              <a:buFont typeface="Wingdings" panose="05000000000000000000" pitchFamily="2" charset="2"/>
              <a:buChar char="v"/>
            </a:pPr>
            <a:endParaRPr lang="en-US" dirty="0">
              <a:solidFill>
                <a:srgbClr val="0E101A"/>
              </a:solidFill>
            </a:endParaRPr>
          </a:p>
          <a:p>
            <a:pPr>
              <a:spcBef>
                <a:spcPts val="0"/>
              </a:spcBef>
              <a:spcAft>
                <a:spcPts val="0"/>
              </a:spcAft>
              <a:buFont typeface="Wingdings" panose="05000000000000000000" pitchFamily="2" charset="2"/>
              <a:buChar char="v"/>
            </a:pPr>
            <a:r>
              <a:rPr lang="en-US" dirty="0">
                <a:solidFill>
                  <a:srgbClr val="0E101A"/>
                </a:solidFill>
                <a:effectLst/>
              </a:rPr>
              <a:t>It performs better results for classification problems.</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u="sng" dirty="0">
                <a:solidFill>
                  <a:srgbClr val="0E101A"/>
                </a:solidFill>
                <a:effectLst/>
              </a:rPr>
              <a:t>The greater number of trees in the forest leads to higher accuracy and prevents the problem of overfitting.</a:t>
            </a:r>
          </a:p>
          <a:p>
            <a:pPr>
              <a:spcBef>
                <a:spcPts val="0"/>
              </a:spcBef>
              <a:spcAft>
                <a:spcPts val="0"/>
              </a:spcAft>
              <a:buFont typeface="Wingdings" panose="05000000000000000000" pitchFamily="2" charset="2"/>
              <a:buChar char="v"/>
            </a:pPr>
            <a:endParaRPr lang="en-US" b="1" dirty="0">
              <a:solidFill>
                <a:srgbClr val="0E101A"/>
              </a:solidFill>
            </a:endParaRPr>
          </a:p>
          <a:p>
            <a:pPr>
              <a:spcBef>
                <a:spcPts val="0"/>
              </a:spcBef>
              <a:spcAft>
                <a:spcPts val="0"/>
              </a:spcAft>
            </a:pPr>
            <a:r>
              <a:rPr lang="en-US" b="1" u="sng" dirty="0">
                <a:solidFill>
                  <a:srgbClr val="0E101A"/>
                </a:solidFill>
                <a:effectLst/>
              </a:rPr>
              <a:t>Why use Random Forest?</a:t>
            </a:r>
          </a:p>
          <a:p>
            <a:pPr>
              <a:spcBef>
                <a:spcPts val="0"/>
              </a:spcBef>
              <a:spcAft>
                <a:spcPts val="0"/>
              </a:spcAft>
            </a:pPr>
            <a:endParaRPr lang="en-US" b="0"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It takes less training time as compared to other algorithms.</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It predicts output with high accuracy, even for the large dataset it runs efficiently. It can also maintain accuracy when a large proportion of data is missing.</a:t>
            </a:r>
          </a:p>
          <a:p>
            <a:pPr>
              <a:spcBef>
                <a:spcPts val="0"/>
              </a:spcBef>
              <a:spcAft>
                <a:spcPts val="0"/>
              </a:spcAft>
              <a:buFont typeface="Wingdings" panose="05000000000000000000" pitchFamily="2" charset="2"/>
              <a:buChar char="v"/>
            </a:pPr>
            <a:endParaRPr lang="en-US" dirty="0">
              <a:solidFill>
                <a:srgbClr val="0E101A"/>
              </a:solidFill>
              <a:effectLst/>
            </a:endParaRPr>
          </a:p>
          <a:p>
            <a:endParaRPr lang="en-IN" dirty="0"/>
          </a:p>
        </p:txBody>
      </p:sp>
      <p:pic>
        <p:nvPicPr>
          <p:cNvPr id="4" name="Picture 3">
            <a:extLst>
              <a:ext uri="{FF2B5EF4-FFF2-40B4-BE49-F238E27FC236}">
                <a16:creationId xmlns:a16="http://schemas.microsoft.com/office/drawing/2014/main" id="{6F45D887-8DB8-43C9-9626-797E0FB40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1325622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CD160-969C-4A78-BD06-640339F131B0}"/>
              </a:ext>
            </a:extLst>
          </p:cNvPr>
          <p:cNvSpPr>
            <a:spLocks noGrp="1"/>
          </p:cNvSpPr>
          <p:nvPr>
            <p:ph type="title"/>
          </p:nvPr>
        </p:nvSpPr>
        <p:spPr>
          <a:xfrm>
            <a:off x="1097279" y="286603"/>
            <a:ext cx="10058401" cy="1103658"/>
          </a:xfrm>
        </p:spPr>
        <p:txBody>
          <a:bodyPr>
            <a:normAutofit/>
          </a:bodyPr>
          <a:lstStyle/>
          <a:p>
            <a:r>
              <a:rPr lang="en-US" sz="2800" dirty="0">
                <a:latin typeface="+mn-lt"/>
              </a:rPr>
              <a:t>Predictive Analytics</a:t>
            </a:r>
            <a:endParaRPr lang="en-IN" sz="2800" dirty="0"/>
          </a:p>
        </p:txBody>
      </p:sp>
      <p:sp>
        <p:nvSpPr>
          <p:cNvPr id="5" name="Content Placeholder 4">
            <a:extLst>
              <a:ext uri="{FF2B5EF4-FFF2-40B4-BE49-F238E27FC236}">
                <a16:creationId xmlns:a16="http://schemas.microsoft.com/office/drawing/2014/main" id="{490C138D-7569-4896-B7F1-6C9BEA1D1B2B}"/>
              </a:ext>
            </a:extLst>
          </p:cNvPr>
          <p:cNvSpPr>
            <a:spLocks noGrp="1"/>
          </p:cNvSpPr>
          <p:nvPr>
            <p:ph sz="half" idx="1"/>
          </p:nvPr>
        </p:nvSpPr>
        <p:spPr>
          <a:xfrm>
            <a:off x="1097279" y="1737360"/>
            <a:ext cx="4937760" cy="4570134"/>
          </a:xfrm>
        </p:spPr>
        <p:txBody>
          <a:bodyPr/>
          <a:lstStyle/>
          <a:p>
            <a:pPr>
              <a:spcBef>
                <a:spcPts val="0"/>
              </a:spcBef>
              <a:spcAft>
                <a:spcPts val="0"/>
              </a:spcAft>
            </a:pPr>
            <a:r>
              <a:rPr lang="en-US" b="1" i="1" u="sng" dirty="0">
                <a:solidFill>
                  <a:srgbClr val="0E101A"/>
                </a:solidFill>
                <a:effectLst/>
              </a:rPr>
              <a:t>Ensemble</a:t>
            </a:r>
            <a:r>
              <a:rPr lang="en-US" i="1" u="sng" dirty="0">
                <a:solidFill>
                  <a:srgbClr val="0E101A"/>
                </a:solidFill>
                <a:effectLst/>
              </a:rPr>
              <a:t> uses two types of methods</a:t>
            </a:r>
            <a:r>
              <a:rPr lang="en-US" dirty="0">
                <a:solidFill>
                  <a:srgbClr val="0E101A"/>
                </a:solidFill>
                <a:effectLst/>
              </a:rPr>
              <a:t>:</a:t>
            </a:r>
          </a:p>
          <a:p>
            <a:pPr>
              <a:spcBef>
                <a:spcPts val="0"/>
              </a:spcBef>
              <a:spcAft>
                <a:spcPts val="0"/>
              </a:spcAft>
            </a:pPr>
            <a:endParaRPr lang="en-US" dirty="0">
              <a:solidFill>
                <a:srgbClr val="0E101A"/>
              </a:solidFill>
              <a:effectLst/>
            </a:endParaRPr>
          </a:p>
          <a:p>
            <a:pPr>
              <a:spcBef>
                <a:spcPts val="0"/>
              </a:spcBef>
              <a:spcAft>
                <a:spcPts val="0"/>
              </a:spcAft>
            </a:pPr>
            <a:r>
              <a:rPr lang="en-US" dirty="0">
                <a:solidFill>
                  <a:srgbClr val="0E101A"/>
                </a:solidFill>
                <a:effectLst/>
              </a:rPr>
              <a:t>1. </a:t>
            </a:r>
            <a:r>
              <a:rPr lang="en-US" b="1" u="sng" dirty="0">
                <a:solidFill>
                  <a:srgbClr val="0E101A"/>
                </a:solidFill>
                <a:effectLst/>
              </a:rPr>
              <a:t>Bagging</a:t>
            </a:r>
            <a:r>
              <a:rPr lang="en-US" dirty="0">
                <a:solidFill>
                  <a:srgbClr val="0E101A"/>
                </a:solidFill>
                <a:effectLst/>
              </a:rPr>
              <a:t>– It creates a different training subset from sample training data with replacement &amp; the final output is based on majority voting. </a:t>
            </a:r>
          </a:p>
          <a:p>
            <a:pPr>
              <a:spcBef>
                <a:spcPts val="0"/>
              </a:spcBef>
              <a:spcAft>
                <a:spcPts val="0"/>
              </a:spcAft>
            </a:pPr>
            <a:endParaRPr lang="en-US" dirty="0">
              <a:solidFill>
                <a:srgbClr val="0E101A"/>
              </a:solidFill>
            </a:endParaRPr>
          </a:p>
          <a:p>
            <a:pPr>
              <a:spcBef>
                <a:spcPts val="0"/>
              </a:spcBef>
              <a:spcAft>
                <a:spcPts val="0"/>
              </a:spcAft>
              <a:buFont typeface="Wingdings" panose="05000000000000000000" pitchFamily="2" charset="2"/>
              <a:buChar char="Ø"/>
            </a:pPr>
            <a:r>
              <a:rPr lang="en-US" dirty="0">
                <a:solidFill>
                  <a:srgbClr val="0E101A"/>
                </a:solidFill>
                <a:effectLst/>
              </a:rPr>
              <a:t>For example, Random Forest.</a:t>
            </a:r>
          </a:p>
          <a:p>
            <a:pPr>
              <a:spcBef>
                <a:spcPts val="0"/>
              </a:spcBef>
              <a:spcAft>
                <a:spcPts val="0"/>
              </a:spcAft>
            </a:pPr>
            <a:endParaRPr lang="en-US" dirty="0">
              <a:solidFill>
                <a:srgbClr val="0E101A"/>
              </a:solidFill>
              <a:effectLst/>
            </a:endParaRPr>
          </a:p>
          <a:p>
            <a:pPr>
              <a:spcBef>
                <a:spcPts val="0"/>
              </a:spcBef>
              <a:spcAft>
                <a:spcPts val="0"/>
              </a:spcAft>
            </a:pPr>
            <a:r>
              <a:rPr lang="en-US" dirty="0">
                <a:solidFill>
                  <a:srgbClr val="0E101A"/>
                </a:solidFill>
                <a:effectLst/>
              </a:rPr>
              <a:t>2</a:t>
            </a:r>
            <a:r>
              <a:rPr lang="en-US" u="sng" dirty="0">
                <a:solidFill>
                  <a:srgbClr val="0E101A"/>
                </a:solidFill>
                <a:effectLst/>
              </a:rPr>
              <a:t>. </a:t>
            </a:r>
            <a:r>
              <a:rPr lang="en-US" b="1" u="sng" dirty="0">
                <a:solidFill>
                  <a:srgbClr val="0E101A"/>
                </a:solidFill>
                <a:effectLst/>
              </a:rPr>
              <a:t>Boosting</a:t>
            </a:r>
            <a:r>
              <a:rPr lang="en-US" dirty="0">
                <a:solidFill>
                  <a:srgbClr val="0E101A"/>
                </a:solidFill>
                <a:effectLst/>
              </a:rPr>
              <a:t>– It combines weak learners into strong learners by creating sequential models such that the final model has the highest accuracy. </a:t>
            </a:r>
          </a:p>
          <a:p>
            <a:pPr>
              <a:spcBef>
                <a:spcPts val="0"/>
              </a:spcBef>
              <a:spcAft>
                <a:spcPts val="0"/>
              </a:spcAft>
            </a:pPr>
            <a:endParaRPr lang="en-US" dirty="0">
              <a:solidFill>
                <a:srgbClr val="0E101A"/>
              </a:solidFill>
            </a:endParaRPr>
          </a:p>
          <a:p>
            <a:pPr>
              <a:spcBef>
                <a:spcPts val="0"/>
              </a:spcBef>
              <a:spcAft>
                <a:spcPts val="0"/>
              </a:spcAft>
              <a:buFont typeface="Wingdings" panose="05000000000000000000" pitchFamily="2" charset="2"/>
              <a:buChar char="Ø"/>
            </a:pPr>
            <a:r>
              <a:rPr lang="en-US" dirty="0">
                <a:solidFill>
                  <a:srgbClr val="0E101A"/>
                </a:solidFill>
                <a:effectLst/>
              </a:rPr>
              <a:t>For example, ADA BOOST, XG BOOST</a:t>
            </a:r>
          </a:p>
          <a:p>
            <a:endParaRPr lang="en-IN" dirty="0"/>
          </a:p>
        </p:txBody>
      </p:sp>
      <p:pic>
        <p:nvPicPr>
          <p:cNvPr id="4" name="Picture 3">
            <a:extLst>
              <a:ext uri="{FF2B5EF4-FFF2-40B4-BE49-F238E27FC236}">
                <a16:creationId xmlns:a16="http://schemas.microsoft.com/office/drawing/2014/main" id="{658EB72C-2B4C-4EDD-AFEA-C37300B6F6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pic>
        <p:nvPicPr>
          <p:cNvPr id="2050" name="Picture 2" descr="working">
            <a:extLst>
              <a:ext uri="{FF2B5EF4-FFF2-40B4-BE49-F238E27FC236}">
                <a16:creationId xmlns:a16="http://schemas.microsoft.com/office/drawing/2014/main" id="{744A5F85-0399-48BD-A75F-3A297E13F41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18555" y="1845734"/>
            <a:ext cx="4937125" cy="4284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827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81D30-FC51-4970-955C-37D22F15C46E}"/>
              </a:ext>
            </a:extLst>
          </p:cNvPr>
          <p:cNvSpPr>
            <a:spLocks noGrp="1"/>
          </p:cNvSpPr>
          <p:nvPr>
            <p:ph type="title"/>
          </p:nvPr>
        </p:nvSpPr>
        <p:spPr>
          <a:xfrm>
            <a:off x="1097279" y="286603"/>
            <a:ext cx="10058401" cy="991691"/>
          </a:xfrm>
        </p:spPr>
        <p:txBody>
          <a:bodyPr>
            <a:normAutofit/>
          </a:bodyPr>
          <a:lstStyle/>
          <a:p>
            <a:r>
              <a:rPr lang="en-US" sz="2800" dirty="0">
                <a:latin typeface="+mn-lt"/>
              </a:rPr>
              <a:t>Predictive Analytics</a:t>
            </a:r>
            <a:endParaRPr lang="en-IN" sz="2800" dirty="0"/>
          </a:p>
        </p:txBody>
      </p:sp>
      <p:sp>
        <p:nvSpPr>
          <p:cNvPr id="5" name="Content Placeholder 4">
            <a:extLst>
              <a:ext uri="{FF2B5EF4-FFF2-40B4-BE49-F238E27FC236}">
                <a16:creationId xmlns:a16="http://schemas.microsoft.com/office/drawing/2014/main" id="{88D9D32C-1265-4150-8943-5D2C3037136B}"/>
              </a:ext>
            </a:extLst>
          </p:cNvPr>
          <p:cNvSpPr>
            <a:spLocks noGrp="1"/>
          </p:cNvSpPr>
          <p:nvPr>
            <p:ph sz="half" idx="1"/>
          </p:nvPr>
        </p:nvSpPr>
        <p:spPr>
          <a:xfrm>
            <a:off x="1097279" y="1845733"/>
            <a:ext cx="4937760" cy="4480421"/>
          </a:xfrm>
        </p:spPr>
        <p:txBody>
          <a:bodyPr>
            <a:normAutofit lnSpcReduction="10000"/>
          </a:bodyPr>
          <a:lstStyle/>
          <a:p>
            <a:pPr>
              <a:spcBef>
                <a:spcPts val="0"/>
              </a:spcBef>
              <a:spcAft>
                <a:spcPts val="0"/>
              </a:spcAft>
            </a:pPr>
            <a:r>
              <a:rPr lang="en-US" b="1" u="sng" dirty="0">
                <a:solidFill>
                  <a:srgbClr val="0E101A"/>
                </a:solidFill>
              </a:rPr>
              <a:t>S</a:t>
            </a:r>
            <a:r>
              <a:rPr lang="en-US" b="1" u="sng" dirty="0">
                <a:solidFill>
                  <a:srgbClr val="0E101A"/>
                </a:solidFill>
                <a:effectLst/>
              </a:rPr>
              <a:t>upervised and unsupervised learning methods</a:t>
            </a:r>
            <a:r>
              <a:rPr lang="en-US" b="1" u="sng" dirty="0">
                <a:solidFill>
                  <a:srgbClr val="0E101A"/>
                </a:solidFill>
              </a:rPr>
              <a:t>:</a:t>
            </a:r>
            <a:endParaRPr lang="en-US" b="1" u="sng" dirty="0">
              <a:solidFill>
                <a:srgbClr val="0E101A"/>
              </a:solidFill>
              <a:effectLst/>
            </a:endParaRPr>
          </a:p>
          <a:p>
            <a:pPr>
              <a:spcBef>
                <a:spcPts val="0"/>
              </a:spcBef>
              <a:spcAft>
                <a:spcPts val="0"/>
              </a:spcAft>
            </a:pPr>
            <a:endParaRPr lang="en-US" b="1" u="sng"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So you can classify machine learning models into two broad categories:</a:t>
            </a:r>
          </a:p>
          <a:p>
            <a:pPr marL="0" indent="0">
              <a:spcBef>
                <a:spcPts val="0"/>
              </a:spcBef>
              <a:spcAft>
                <a:spcPts val="0"/>
              </a:spcAft>
              <a:buNone/>
            </a:pPr>
            <a:endParaRPr lang="en-US" dirty="0">
              <a:solidFill>
                <a:srgbClr val="0E101A"/>
              </a:solidFill>
              <a:effectLst/>
            </a:endParaRPr>
          </a:p>
          <a:p>
            <a:pPr>
              <a:spcBef>
                <a:spcPts val="0"/>
              </a:spcBef>
              <a:spcAft>
                <a:spcPts val="0"/>
              </a:spcAft>
              <a:buFont typeface="+mj-lt"/>
              <a:buAutoNum type="arabicPeriod"/>
            </a:pPr>
            <a:r>
              <a:rPr lang="en-US" b="1" dirty="0">
                <a:solidFill>
                  <a:srgbClr val="0E101A"/>
                </a:solidFill>
                <a:effectLst/>
              </a:rPr>
              <a:t>Supervised learning methods</a:t>
            </a:r>
            <a:endParaRPr lang="en-US" dirty="0">
              <a:solidFill>
                <a:srgbClr val="0E101A"/>
              </a:solidFill>
              <a:effectLst/>
            </a:endParaRPr>
          </a:p>
          <a:p>
            <a:pPr marL="800100" lvl="1" indent="-342900">
              <a:spcBef>
                <a:spcPts val="0"/>
              </a:spcBef>
              <a:spcAft>
                <a:spcPts val="0"/>
              </a:spcAft>
              <a:buFont typeface="+mj-lt"/>
              <a:buAutoNum type="alphaLcParenR"/>
            </a:pPr>
            <a:r>
              <a:rPr lang="en-US" dirty="0">
                <a:solidFill>
                  <a:srgbClr val="0E101A"/>
                </a:solidFill>
                <a:effectLst/>
              </a:rPr>
              <a:t>Past data with labels is used for building the model</a:t>
            </a:r>
          </a:p>
          <a:p>
            <a:pPr marL="800100" lvl="1" indent="-342900">
              <a:spcBef>
                <a:spcPts val="0"/>
              </a:spcBef>
              <a:spcAft>
                <a:spcPts val="0"/>
              </a:spcAft>
              <a:buFont typeface="+mj-lt"/>
              <a:buAutoNum type="alphaLcParenR"/>
            </a:pPr>
            <a:r>
              <a:rPr lang="en-US" b="1" dirty="0">
                <a:solidFill>
                  <a:srgbClr val="0E101A"/>
                </a:solidFill>
                <a:effectLst/>
              </a:rPr>
              <a:t>Regression </a:t>
            </a:r>
            <a:r>
              <a:rPr lang="en-US" dirty="0">
                <a:solidFill>
                  <a:srgbClr val="0E101A"/>
                </a:solidFill>
                <a:effectLst/>
              </a:rPr>
              <a:t>and </a:t>
            </a:r>
            <a:r>
              <a:rPr lang="en-US" b="1" dirty="0">
                <a:solidFill>
                  <a:srgbClr val="0E101A"/>
                </a:solidFill>
                <a:effectLst/>
              </a:rPr>
              <a:t>classification</a:t>
            </a:r>
            <a:r>
              <a:rPr lang="en-US" dirty="0">
                <a:solidFill>
                  <a:srgbClr val="0E101A"/>
                </a:solidFill>
                <a:effectLst/>
              </a:rPr>
              <a:t> algorithms fall under this category</a:t>
            </a:r>
          </a:p>
          <a:p>
            <a:pPr marL="457200" lvl="1" indent="0">
              <a:spcBef>
                <a:spcPts val="0"/>
              </a:spcBef>
              <a:spcAft>
                <a:spcPts val="0"/>
              </a:spcAft>
              <a:buNone/>
            </a:pPr>
            <a:endParaRPr lang="en-US" dirty="0">
              <a:solidFill>
                <a:srgbClr val="0E101A"/>
              </a:solidFill>
              <a:effectLst/>
            </a:endParaRPr>
          </a:p>
          <a:p>
            <a:pPr>
              <a:spcBef>
                <a:spcPts val="0"/>
              </a:spcBef>
              <a:spcAft>
                <a:spcPts val="0"/>
              </a:spcAft>
              <a:buFont typeface="+mj-lt"/>
              <a:buAutoNum type="arabicPeriod"/>
            </a:pPr>
            <a:r>
              <a:rPr lang="en-US" b="1" dirty="0">
                <a:solidFill>
                  <a:srgbClr val="0E101A"/>
                </a:solidFill>
                <a:effectLst/>
              </a:rPr>
              <a:t>Unsupervised learning methods</a:t>
            </a:r>
            <a:endParaRPr lang="en-US" dirty="0">
              <a:solidFill>
                <a:srgbClr val="0E101A"/>
              </a:solidFill>
              <a:effectLst/>
            </a:endParaRPr>
          </a:p>
          <a:p>
            <a:pPr marL="800100" lvl="1" indent="-342900">
              <a:spcBef>
                <a:spcPts val="0"/>
              </a:spcBef>
              <a:spcAft>
                <a:spcPts val="0"/>
              </a:spcAft>
              <a:buFont typeface="+mj-lt"/>
              <a:buAutoNum type="alphaLcParenR"/>
            </a:pPr>
            <a:r>
              <a:rPr lang="en-US" dirty="0">
                <a:solidFill>
                  <a:srgbClr val="0E101A"/>
                </a:solidFill>
                <a:effectLst/>
              </a:rPr>
              <a:t>No pre-defined labels are assigned to past data</a:t>
            </a:r>
          </a:p>
          <a:p>
            <a:pPr marL="800100" lvl="1" indent="-342900">
              <a:spcBef>
                <a:spcPts val="0"/>
              </a:spcBef>
              <a:spcAft>
                <a:spcPts val="0"/>
              </a:spcAft>
              <a:buFont typeface="+mj-lt"/>
              <a:buAutoNum type="alphaLcParenR"/>
            </a:pPr>
            <a:r>
              <a:rPr lang="en-US" b="1" dirty="0">
                <a:solidFill>
                  <a:srgbClr val="0E101A"/>
                </a:solidFill>
                <a:effectLst/>
              </a:rPr>
              <a:t>Clustering</a:t>
            </a:r>
            <a:r>
              <a:rPr lang="en-US" dirty="0">
                <a:solidFill>
                  <a:srgbClr val="0E101A"/>
                </a:solidFill>
                <a:effectLst/>
              </a:rPr>
              <a:t> algorithms fall under this category</a:t>
            </a:r>
          </a:p>
          <a:p>
            <a:endParaRPr lang="en-IN" dirty="0"/>
          </a:p>
        </p:txBody>
      </p:sp>
      <p:pic>
        <p:nvPicPr>
          <p:cNvPr id="8" name="Content Placeholder 7">
            <a:extLst>
              <a:ext uri="{FF2B5EF4-FFF2-40B4-BE49-F238E27FC236}">
                <a16:creationId xmlns:a16="http://schemas.microsoft.com/office/drawing/2014/main" id="{F56FFD7A-2D4A-43A7-8E4F-BC8A514427D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18238" y="1845734"/>
            <a:ext cx="4937125" cy="4023360"/>
          </a:xfrm>
        </p:spPr>
      </p:pic>
      <p:pic>
        <p:nvPicPr>
          <p:cNvPr id="4" name="Picture 3">
            <a:extLst>
              <a:ext uri="{FF2B5EF4-FFF2-40B4-BE49-F238E27FC236}">
                <a16:creationId xmlns:a16="http://schemas.microsoft.com/office/drawing/2014/main" id="{9372E513-1041-4F94-881E-582259723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1620000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8571-4A33-4153-A98E-D032B35A1F03}"/>
              </a:ext>
            </a:extLst>
          </p:cNvPr>
          <p:cNvSpPr>
            <a:spLocks noGrp="1"/>
          </p:cNvSpPr>
          <p:nvPr>
            <p:ph type="title"/>
          </p:nvPr>
        </p:nvSpPr>
        <p:spPr>
          <a:xfrm>
            <a:off x="1097279" y="286603"/>
            <a:ext cx="10058401" cy="1168973"/>
          </a:xfrm>
        </p:spPr>
        <p:txBody>
          <a:bodyPr>
            <a:normAutofit/>
          </a:bodyPr>
          <a:lstStyle/>
          <a:p>
            <a:r>
              <a:rPr lang="en-US" sz="2800" dirty="0">
                <a:latin typeface="+mn-lt"/>
              </a:rPr>
              <a:t>Predictive Analytics</a:t>
            </a:r>
            <a:endParaRPr lang="en-IN" sz="2800" dirty="0"/>
          </a:p>
        </p:txBody>
      </p:sp>
      <p:sp>
        <p:nvSpPr>
          <p:cNvPr id="5" name="Content Placeholder 4">
            <a:extLst>
              <a:ext uri="{FF2B5EF4-FFF2-40B4-BE49-F238E27FC236}">
                <a16:creationId xmlns:a16="http://schemas.microsoft.com/office/drawing/2014/main" id="{3DFA64D5-D564-4171-90AE-8DA07FFA17BC}"/>
              </a:ext>
            </a:extLst>
          </p:cNvPr>
          <p:cNvSpPr>
            <a:spLocks noGrp="1"/>
          </p:cNvSpPr>
          <p:nvPr>
            <p:ph sz="half" idx="1"/>
          </p:nvPr>
        </p:nvSpPr>
        <p:spPr>
          <a:xfrm>
            <a:off x="1097279" y="1845734"/>
            <a:ext cx="4937760" cy="4405776"/>
          </a:xfrm>
        </p:spPr>
        <p:txBody>
          <a:bodyPr>
            <a:normAutofit fontScale="92500" lnSpcReduction="20000"/>
          </a:bodyPr>
          <a:lstStyle/>
          <a:p>
            <a:pPr>
              <a:spcBef>
                <a:spcPts val="0"/>
              </a:spcBef>
              <a:spcAft>
                <a:spcPts val="0"/>
              </a:spcAft>
            </a:pPr>
            <a:r>
              <a:rPr lang="en-US" b="1" u="sng" dirty="0">
                <a:solidFill>
                  <a:srgbClr val="0E101A"/>
                </a:solidFill>
                <a:effectLst/>
              </a:rPr>
              <a:t>Bagging:</a:t>
            </a:r>
          </a:p>
          <a:p>
            <a:pPr>
              <a:spcBef>
                <a:spcPts val="0"/>
              </a:spcBef>
              <a:spcAft>
                <a:spcPts val="0"/>
              </a:spcAft>
            </a:pPr>
            <a:endParaRPr lang="en-US" b="1"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Bagging, also known as </a:t>
            </a:r>
            <a:r>
              <a:rPr lang="en-US" b="1" i="1" dirty="0">
                <a:solidFill>
                  <a:srgbClr val="0E101A"/>
                </a:solidFill>
                <a:effectLst/>
              </a:rPr>
              <a:t>Bootstrap </a:t>
            </a:r>
            <a:r>
              <a:rPr lang="en-US" b="1" dirty="0">
                <a:solidFill>
                  <a:srgbClr val="0E101A"/>
                </a:solidFill>
                <a:effectLst/>
              </a:rPr>
              <a:t>Aggregation</a:t>
            </a:r>
            <a:r>
              <a:rPr lang="en-US" dirty="0">
                <a:solidFill>
                  <a:srgbClr val="0E101A"/>
                </a:solidFill>
                <a:effectLst/>
              </a:rPr>
              <a:t> is the ensemble technique used by random forests.</a:t>
            </a:r>
            <a:r>
              <a:rPr lang="en-US" b="1" dirty="0">
                <a:solidFill>
                  <a:srgbClr val="0E101A"/>
                </a:solidFill>
                <a:effectLst/>
              </a:rPr>
              <a:t> </a:t>
            </a:r>
            <a:r>
              <a:rPr lang="en-US" dirty="0">
                <a:solidFill>
                  <a:srgbClr val="0E101A"/>
                </a:solidFill>
                <a:effectLst/>
              </a:rPr>
              <a:t>Bagging chooses a random sample from the data set. </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Hence each model is generated from the samples (Bootstrap Samples) provided by the Original Data with replacement known as </a:t>
            </a:r>
            <a:r>
              <a:rPr lang="en-US" b="1" i="1" dirty="0">
                <a:solidFill>
                  <a:srgbClr val="0E101A"/>
                </a:solidFill>
                <a:effectLst/>
              </a:rPr>
              <a:t>row sampling</a:t>
            </a:r>
            <a:r>
              <a:rPr lang="en-US" dirty="0">
                <a:solidFill>
                  <a:srgbClr val="0E101A"/>
                </a:solidFill>
                <a:effectLst/>
              </a:rPr>
              <a:t>.</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This step of row sampling with replacement is called</a:t>
            </a:r>
            <a:r>
              <a:rPr lang="en-US" b="1" i="1" dirty="0">
                <a:solidFill>
                  <a:srgbClr val="0E101A"/>
                </a:solidFill>
                <a:effectLst/>
              </a:rPr>
              <a:t> bootstrap</a:t>
            </a:r>
            <a:r>
              <a:rPr lang="en-US" dirty="0">
                <a:solidFill>
                  <a:srgbClr val="0E101A"/>
                </a:solidFill>
                <a:effectLst/>
              </a:rPr>
              <a:t>. Now each model is trained independently which generates results. </a:t>
            </a:r>
          </a:p>
          <a:p>
            <a:pPr>
              <a:spcBef>
                <a:spcPts val="0"/>
              </a:spcBef>
              <a:spcAft>
                <a:spcPts val="0"/>
              </a:spcAft>
              <a:buFont typeface="Wingdings" panose="05000000000000000000" pitchFamily="2" charset="2"/>
              <a:buChar char="v"/>
            </a:pPr>
            <a:endParaRPr lang="en-US" dirty="0">
              <a:solidFill>
                <a:srgbClr val="0E101A"/>
              </a:solidFill>
            </a:endParaRPr>
          </a:p>
          <a:p>
            <a:pPr>
              <a:spcBef>
                <a:spcPts val="0"/>
              </a:spcBef>
              <a:spcAft>
                <a:spcPts val="0"/>
              </a:spcAft>
              <a:buFont typeface="Wingdings" panose="05000000000000000000" pitchFamily="2" charset="2"/>
              <a:buChar char="v"/>
            </a:pPr>
            <a:r>
              <a:rPr lang="en-US" dirty="0">
                <a:solidFill>
                  <a:srgbClr val="0E101A"/>
                </a:solidFill>
                <a:effectLst/>
              </a:rPr>
              <a:t>The final output is based on majority voting after combining the results of all models. This step which involves combining all the results and generating output based on majority voting is known as </a:t>
            </a:r>
            <a:r>
              <a:rPr lang="en-US" b="1" i="1" dirty="0">
                <a:solidFill>
                  <a:srgbClr val="0E101A"/>
                </a:solidFill>
                <a:effectLst/>
              </a:rPr>
              <a:t>aggregation</a:t>
            </a:r>
            <a:r>
              <a:rPr lang="en-US" dirty="0">
                <a:solidFill>
                  <a:srgbClr val="0E101A"/>
                </a:solidFill>
                <a:effectLst/>
              </a:rPr>
              <a:t>.</a:t>
            </a:r>
          </a:p>
          <a:p>
            <a:endParaRPr lang="en-IN" dirty="0"/>
          </a:p>
        </p:txBody>
      </p:sp>
      <p:pic>
        <p:nvPicPr>
          <p:cNvPr id="4" name="Picture 3">
            <a:extLst>
              <a:ext uri="{FF2B5EF4-FFF2-40B4-BE49-F238E27FC236}">
                <a16:creationId xmlns:a16="http://schemas.microsoft.com/office/drawing/2014/main" id="{1B1F795D-F8DA-405A-A8C4-4145F219C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pic>
        <p:nvPicPr>
          <p:cNvPr id="3074" name="Picture 2" descr="bagging random forest">
            <a:extLst>
              <a:ext uri="{FF2B5EF4-FFF2-40B4-BE49-F238E27FC236}">
                <a16:creationId xmlns:a16="http://schemas.microsoft.com/office/drawing/2014/main" id="{9C7D47B4-6A55-43B5-9891-41C5B990923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91300" y="2099387"/>
            <a:ext cx="4191000" cy="4023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1915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1F2E1-274A-403D-A91D-CCB394C056B2}"/>
              </a:ext>
            </a:extLst>
          </p:cNvPr>
          <p:cNvSpPr>
            <a:spLocks noGrp="1"/>
          </p:cNvSpPr>
          <p:nvPr>
            <p:ph type="title"/>
          </p:nvPr>
        </p:nvSpPr>
        <p:spPr>
          <a:xfrm>
            <a:off x="1097280" y="286603"/>
            <a:ext cx="10058399" cy="1084997"/>
          </a:xfrm>
        </p:spPr>
        <p:txBody>
          <a:bodyPr>
            <a:normAutofit/>
          </a:bodyPr>
          <a:lstStyle/>
          <a:p>
            <a:r>
              <a:rPr lang="en-US" sz="2800" dirty="0">
                <a:latin typeface="+mn-lt"/>
              </a:rPr>
              <a:t>Predictive Analytics</a:t>
            </a:r>
            <a:endParaRPr lang="en-IN" sz="2800" dirty="0"/>
          </a:p>
        </p:txBody>
      </p:sp>
      <p:pic>
        <p:nvPicPr>
          <p:cNvPr id="4098" name="Picture 2" descr="ensemble model random forest">
            <a:extLst>
              <a:ext uri="{FF2B5EF4-FFF2-40B4-BE49-F238E27FC236}">
                <a16:creationId xmlns:a16="http://schemas.microsoft.com/office/drawing/2014/main" id="{1392FB9E-D4C0-4D80-91A9-8CDD5C1CE32D}"/>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208798" y="1791478"/>
            <a:ext cx="4887202" cy="447869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3BF6CC2D-74A6-4451-9191-2F9CD52A983D}"/>
              </a:ext>
            </a:extLst>
          </p:cNvPr>
          <p:cNvSpPr>
            <a:spLocks noGrp="1"/>
          </p:cNvSpPr>
          <p:nvPr>
            <p:ph sz="half" idx="2"/>
          </p:nvPr>
        </p:nvSpPr>
        <p:spPr>
          <a:xfrm>
            <a:off x="6096000" y="1737360"/>
            <a:ext cx="5059680" cy="4532811"/>
          </a:xfrm>
        </p:spPr>
        <p:txBody>
          <a:bodyPr>
            <a:normAutofit/>
          </a:bodyPr>
          <a:lstStyle/>
          <a:p>
            <a:pPr>
              <a:spcBef>
                <a:spcPts val="0"/>
              </a:spcBef>
              <a:spcAft>
                <a:spcPts val="0"/>
              </a:spcAft>
            </a:pPr>
            <a:r>
              <a:rPr lang="en-US" b="1" u="sng" dirty="0">
                <a:solidFill>
                  <a:srgbClr val="0E101A"/>
                </a:solidFill>
                <a:effectLst/>
              </a:rPr>
              <a:t>Steps involved in random forest algorithm:</a:t>
            </a:r>
          </a:p>
          <a:p>
            <a:pPr>
              <a:spcBef>
                <a:spcPts val="0"/>
              </a:spcBef>
              <a:spcAft>
                <a:spcPts val="0"/>
              </a:spcAft>
            </a:pPr>
            <a:endParaRPr lang="en-US" dirty="0">
              <a:solidFill>
                <a:srgbClr val="0E101A"/>
              </a:solidFill>
              <a:effectLst/>
            </a:endParaRPr>
          </a:p>
          <a:p>
            <a:pPr>
              <a:spcBef>
                <a:spcPts val="0"/>
              </a:spcBef>
              <a:spcAft>
                <a:spcPts val="0"/>
              </a:spcAft>
            </a:pPr>
            <a:r>
              <a:rPr lang="en-US" u="sng" dirty="0">
                <a:solidFill>
                  <a:srgbClr val="0E101A"/>
                </a:solidFill>
                <a:effectLst/>
              </a:rPr>
              <a:t>Step 1</a:t>
            </a:r>
            <a:r>
              <a:rPr lang="en-US" dirty="0">
                <a:solidFill>
                  <a:srgbClr val="0E101A"/>
                </a:solidFill>
                <a:effectLst/>
              </a:rPr>
              <a:t>: In Random forest n number of random records are taken from the data set having k number of records.</a:t>
            </a:r>
          </a:p>
          <a:p>
            <a:pPr>
              <a:spcBef>
                <a:spcPts val="0"/>
              </a:spcBef>
              <a:spcAft>
                <a:spcPts val="0"/>
              </a:spcAft>
            </a:pPr>
            <a:endParaRPr lang="en-US" dirty="0">
              <a:solidFill>
                <a:srgbClr val="0E101A"/>
              </a:solidFill>
              <a:effectLst/>
            </a:endParaRPr>
          </a:p>
          <a:p>
            <a:pPr>
              <a:spcBef>
                <a:spcPts val="0"/>
              </a:spcBef>
              <a:spcAft>
                <a:spcPts val="0"/>
              </a:spcAft>
            </a:pPr>
            <a:r>
              <a:rPr lang="en-US" u="sng" dirty="0">
                <a:solidFill>
                  <a:srgbClr val="0E101A"/>
                </a:solidFill>
                <a:effectLst/>
              </a:rPr>
              <a:t>Step 2</a:t>
            </a:r>
            <a:r>
              <a:rPr lang="en-US" dirty="0">
                <a:solidFill>
                  <a:srgbClr val="0E101A"/>
                </a:solidFill>
                <a:effectLst/>
              </a:rPr>
              <a:t>: Individual decision trees are constructed for each sample.</a:t>
            </a:r>
          </a:p>
          <a:p>
            <a:pPr>
              <a:spcBef>
                <a:spcPts val="0"/>
              </a:spcBef>
              <a:spcAft>
                <a:spcPts val="0"/>
              </a:spcAft>
            </a:pPr>
            <a:endParaRPr lang="en-US" dirty="0">
              <a:solidFill>
                <a:srgbClr val="0E101A"/>
              </a:solidFill>
              <a:effectLst/>
            </a:endParaRPr>
          </a:p>
          <a:p>
            <a:pPr>
              <a:spcBef>
                <a:spcPts val="0"/>
              </a:spcBef>
              <a:spcAft>
                <a:spcPts val="0"/>
              </a:spcAft>
            </a:pPr>
            <a:r>
              <a:rPr lang="en-US" u="sng" dirty="0">
                <a:solidFill>
                  <a:srgbClr val="0E101A"/>
                </a:solidFill>
                <a:effectLst/>
              </a:rPr>
              <a:t>Step 3</a:t>
            </a:r>
            <a:r>
              <a:rPr lang="en-US" dirty="0">
                <a:solidFill>
                  <a:srgbClr val="0E101A"/>
                </a:solidFill>
                <a:effectLst/>
              </a:rPr>
              <a:t>: Each decision tree will generate an output.</a:t>
            </a:r>
          </a:p>
          <a:p>
            <a:pPr>
              <a:spcBef>
                <a:spcPts val="0"/>
              </a:spcBef>
              <a:spcAft>
                <a:spcPts val="0"/>
              </a:spcAft>
            </a:pPr>
            <a:endParaRPr lang="en-US" dirty="0">
              <a:solidFill>
                <a:srgbClr val="0E101A"/>
              </a:solidFill>
              <a:effectLst/>
            </a:endParaRPr>
          </a:p>
          <a:p>
            <a:pPr>
              <a:spcBef>
                <a:spcPts val="0"/>
              </a:spcBef>
              <a:spcAft>
                <a:spcPts val="0"/>
              </a:spcAft>
            </a:pPr>
            <a:r>
              <a:rPr lang="en-US" u="sng" dirty="0">
                <a:solidFill>
                  <a:srgbClr val="0E101A"/>
                </a:solidFill>
                <a:effectLst/>
              </a:rPr>
              <a:t>Step 4</a:t>
            </a:r>
            <a:r>
              <a:rPr lang="en-US" dirty="0">
                <a:solidFill>
                  <a:srgbClr val="0E101A"/>
                </a:solidFill>
                <a:effectLst/>
              </a:rPr>
              <a:t>: Final output is considered based on </a:t>
            </a:r>
            <a:r>
              <a:rPr lang="en-US" b="1" i="1" dirty="0">
                <a:solidFill>
                  <a:srgbClr val="0E101A"/>
                </a:solidFill>
                <a:effectLst/>
              </a:rPr>
              <a:t>Majority Voting or Averaging </a:t>
            </a:r>
            <a:r>
              <a:rPr lang="en-US" dirty="0">
                <a:solidFill>
                  <a:srgbClr val="0E101A"/>
                </a:solidFill>
                <a:effectLst/>
              </a:rPr>
              <a:t>for Classification and regression respectively.</a:t>
            </a:r>
          </a:p>
          <a:p>
            <a:endParaRPr lang="en-IN" dirty="0"/>
          </a:p>
        </p:txBody>
      </p:sp>
      <p:pic>
        <p:nvPicPr>
          <p:cNvPr id="4" name="Picture 3">
            <a:extLst>
              <a:ext uri="{FF2B5EF4-FFF2-40B4-BE49-F238E27FC236}">
                <a16:creationId xmlns:a16="http://schemas.microsoft.com/office/drawing/2014/main" id="{E5B85BA4-453B-46AD-8AEB-F752358B41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3725829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69343-FECA-47CC-A0CD-0757D77C83DF}"/>
              </a:ext>
            </a:extLst>
          </p:cNvPr>
          <p:cNvSpPr>
            <a:spLocks noGrp="1"/>
          </p:cNvSpPr>
          <p:nvPr>
            <p:ph type="title"/>
          </p:nvPr>
        </p:nvSpPr>
        <p:spPr>
          <a:xfrm>
            <a:off x="1097280" y="286603"/>
            <a:ext cx="10058400" cy="1112989"/>
          </a:xfrm>
        </p:spPr>
        <p:txBody>
          <a:bodyPr>
            <a:normAutofit/>
          </a:bodyPr>
          <a:lstStyle/>
          <a:p>
            <a:r>
              <a:rPr lang="en-US" sz="2800" dirty="0">
                <a:latin typeface="+mn-lt"/>
              </a:rPr>
              <a:t>Predictive Analytics</a:t>
            </a:r>
            <a:endParaRPr lang="en-IN" sz="2800" dirty="0"/>
          </a:p>
        </p:txBody>
      </p:sp>
      <p:sp>
        <p:nvSpPr>
          <p:cNvPr id="5" name="Text Placeholder 4">
            <a:extLst>
              <a:ext uri="{FF2B5EF4-FFF2-40B4-BE49-F238E27FC236}">
                <a16:creationId xmlns:a16="http://schemas.microsoft.com/office/drawing/2014/main" id="{144AA9E9-CDFD-4602-BB78-78907BF53244}"/>
              </a:ext>
            </a:extLst>
          </p:cNvPr>
          <p:cNvSpPr>
            <a:spLocks noGrp="1"/>
          </p:cNvSpPr>
          <p:nvPr>
            <p:ph type="body" idx="1"/>
          </p:nvPr>
        </p:nvSpPr>
        <p:spPr/>
        <p:txBody>
          <a:bodyPr/>
          <a:lstStyle/>
          <a:p>
            <a:r>
              <a:rPr lang="en-IN" b="1" u="sng" dirty="0">
                <a:solidFill>
                  <a:srgbClr val="0E101A"/>
                </a:solidFill>
                <a:effectLst/>
              </a:rPr>
              <a:t>Decision trees</a:t>
            </a:r>
            <a:endParaRPr lang="en-IN" u="sng" dirty="0"/>
          </a:p>
        </p:txBody>
      </p:sp>
      <p:sp>
        <p:nvSpPr>
          <p:cNvPr id="6" name="Content Placeholder 5">
            <a:extLst>
              <a:ext uri="{FF2B5EF4-FFF2-40B4-BE49-F238E27FC236}">
                <a16:creationId xmlns:a16="http://schemas.microsoft.com/office/drawing/2014/main" id="{E79C06D5-23C3-435A-B55E-7F09727959F4}"/>
              </a:ext>
            </a:extLst>
          </p:cNvPr>
          <p:cNvSpPr>
            <a:spLocks noGrp="1"/>
          </p:cNvSpPr>
          <p:nvPr>
            <p:ph sz="half" idx="2"/>
          </p:nvPr>
        </p:nvSpPr>
        <p:spPr/>
        <p:txBody>
          <a:bodyPr/>
          <a:lstStyle/>
          <a:p>
            <a:pPr>
              <a:buFont typeface="Wingdings" panose="05000000000000000000" pitchFamily="2" charset="2"/>
              <a:buChar char="v"/>
            </a:pPr>
            <a:r>
              <a:rPr lang="en-US" dirty="0"/>
              <a:t> Decision trees normally suffer from the problem of overfitting if it’s allowed to grow without any control.	</a:t>
            </a:r>
          </a:p>
          <a:p>
            <a:pPr>
              <a:buFont typeface="Wingdings" panose="05000000000000000000" pitchFamily="2" charset="2"/>
              <a:buChar char="v"/>
            </a:pPr>
            <a:r>
              <a:rPr lang="en-IN" dirty="0"/>
              <a:t>A single decision tree is faster in computation.</a:t>
            </a:r>
          </a:p>
          <a:p>
            <a:pPr>
              <a:buFont typeface="Wingdings" panose="05000000000000000000" pitchFamily="2" charset="2"/>
              <a:buChar char="v"/>
            </a:pPr>
            <a:r>
              <a:rPr lang="en-US" dirty="0"/>
              <a:t> When a data set with features is taken as input by a decision tree it will formulate some set of rules to do prediction.</a:t>
            </a:r>
            <a:endParaRPr lang="en-IN" dirty="0"/>
          </a:p>
        </p:txBody>
      </p:sp>
      <p:sp>
        <p:nvSpPr>
          <p:cNvPr id="7" name="Text Placeholder 6">
            <a:extLst>
              <a:ext uri="{FF2B5EF4-FFF2-40B4-BE49-F238E27FC236}">
                <a16:creationId xmlns:a16="http://schemas.microsoft.com/office/drawing/2014/main" id="{4D7F5F65-6E3F-4F91-8CEA-10F514D10D1D}"/>
              </a:ext>
            </a:extLst>
          </p:cNvPr>
          <p:cNvSpPr>
            <a:spLocks noGrp="1"/>
          </p:cNvSpPr>
          <p:nvPr>
            <p:ph type="body" sz="quarter" idx="3"/>
          </p:nvPr>
        </p:nvSpPr>
        <p:spPr/>
        <p:txBody>
          <a:bodyPr/>
          <a:lstStyle/>
          <a:p>
            <a:r>
              <a:rPr lang="en-IN" b="1" u="sng" dirty="0">
                <a:solidFill>
                  <a:srgbClr val="0E101A"/>
                </a:solidFill>
                <a:effectLst/>
              </a:rPr>
              <a:t>Random Forest</a:t>
            </a:r>
            <a:endParaRPr lang="en-IN" u="sng" dirty="0"/>
          </a:p>
        </p:txBody>
      </p:sp>
      <p:sp>
        <p:nvSpPr>
          <p:cNvPr id="8" name="Content Placeholder 7">
            <a:extLst>
              <a:ext uri="{FF2B5EF4-FFF2-40B4-BE49-F238E27FC236}">
                <a16:creationId xmlns:a16="http://schemas.microsoft.com/office/drawing/2014/main" id="{9EC0CB7B-6F49-4305-8770-6D6B9E08AA44}"/>
              </a:ext>
            </a:extLst>
          </p:cNvPr>
          <p:cNvSpPr>
            <a:spLocks noGrp="1"/>
          </p:cNvSpPr>
          <p:nvPr>
            <p:ph sz="quarter" idx="4"/>
          </p:nvPr>
        </p:nvSpPr>
        <p:spPr/>
        <p:txBody>
          <a:bodyPr/>
          <a:lstStyle/>
          <a:p>
            <a:pPr>
              <a:buFont typeface="Wingdings" panose="05000000000000000000" pitchFamily="2" charset="2"/>
              <a:buChar char="v"/>
            </a:pPr>
            <a:r>
              <a:rPr lang="en-US" dirty="0"/>
              <a:t>Random forests are created from subsets of data and the final output is based on average or majority ranking and hence the problem of overfitting is taken care of.</a:t>
            </a:r>
          </a:p>
          <a:p>
            <a:pPr>
              <a:buFont typeface="Wingdings" panose="05000000000000000000" pitchFamily="2" charset="2"/>
              <a:buChar char="v"/>
            </a:pPr>
            <a:r>
              <a:rPr lang="en-IN" dirty="0"/>
              <a:t>It is comparatively slower.</a:t>
            </a:r>
          </a:p>
          <a:p>
            <a:pPr>
              <a:buFont typeface="Wingdings" panose="05000000000000000000" pitchFamily="2" charset="2"/>
              <a:buChar char="v"/>
            </a:pPr>
            <a:r>
              <a:rPr lang="en-US" dirty="0"/>
              <a:t>Random forest randomly selects observations, builds a decision tree and the average result is taken. It doesn’t use any set of formulas.</a:t>
            </a:r>
            <a:endParaRPr lang="en-IN" dirty="0"/>
          </a:p>
        </p:txBody>
      </p:sp>
      <p:pic>
        <p:nvPicPr>
          <p:cNvPr id="4" name="Picture 3">
            <a:extLst>
              <a:ext uri="{FF2B5EF4-FFF2-40B4-BE49-F238E27FC236}">
                <a16:creationId xmlns:a16="http://schemas.microsoft.com/office/drawing/2014/main" id="{E33597B2-0E11-4C3B-9CC7-AC5091B2E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260258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80275-FBDD-46F6-94B2-AFA335F3710C}"/>
              </a:ext>
            </a:extLst>
          </p:cNvPr>
          <p:cNvSpPr>
            <a:spLocks noGrp="1"/>
          </p:cNvSpPr>
          <p:nvPr>
            <p:ph type="title"/>
          </p:nvPr>
        </p:nvSpPr>
        <p:spPr>
          <a:xfrm>
            <a:off x="1097280" y="286604"/>
            <a:ext cx="10058400" cy="1103658"/>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F1AF189D-707E-445C-A068-98AAA7031B83}"/>
              </a:ext>
            </a:extLst>
          </p:cNvPr>
          <p:cNvSpPr>
            <a:spLocks noGrp="1"/>
          </p:cNvSpPr>
          <p:nvPr>
            <p:ph idx="1"/>
          </p:nvPr>
        </p:nvSpPr>
        <p:spPr>
          <a:xfrm>
            <a:off x="1097280" y="1737360"/>
            <a:ext cx="10058400" cy="4579464"/>
          </a:xfrm>
        </p:spPr>
        <p:txBody>
          <a:bodyPr>
            <a:normAutofit fontScale="92500" lnSpcReduction="10000"/>
          </a:bodyPr>
          <a:lstStyle/>
          <a:p>
            <a:pPr>
              <a:spcBef>
                <a:spcPts val="0"/>
              </a:spcBef>
              <a:spcAft>
                <a:spcPts val="0"/>
              </a:spcAft>
            </a:pPr>
            <a:r>
              <a:rPr lang="en-US" b="1" u="sng" dirty="0">
                <a:solidFill>
                  <a:srgbClr val="0E101A"/>
                </a:solidFill>
                <a:effectLst/>
              </a:rPr>
              <a:t>Important Hyperparameters:</a:t>
            </a:r>
          </a:p>
          <a:p>
            <a:pPr>
              <a:spcBef>
                <a:spcPts val="0"/>
              </a:spcBef>
              <a:spcAft>
                <a:spcPts val="0"/>
              </a:spcAft>
            </a:pPr>
            <a:endParaRPr lang="en-US" b="1"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Hyperparameters are used in random forests to either enhance the performance and predictive power of models or to make the model faster.</a:t>
            </a:r>
          </a:p>
          <a:p>
            <a:pPr>
              <a:spcBef>
                <a:spcPts val="0"/>
              </a:spcBef>
              <a:spcAft>
                <a:spcPts val="0"/>
              </a:spcAft>
            </a:pPr>
            <a:endParaRPr lang="en-US" dirty="0">
              <a:solidFill>
                <a:srgbClr val="0E101A"/>
              </a:solidFill>
              <a:effectLst/>
            </a:endParaRPr>
          </a:p>
          <a:p>
            <a:pPr>
              <a:spcBef>
                <a:spcPts val="0"/>
              </a:spcBef>
              <a:spcAft>
                <a:spcPts val="0"/>
              </a:spcAft>
            </a:pPr>
            <a:r>
              <a:rPr lang="en-US" i="1" u="sng" dirty="0">
                <a:solidFill>
                  <a:srgbClr val="0E101A"/>
                </a:solidFill>
                <a:effectLst/>
              </a:rPr>
              <a:t>Following hyperparameters increases the predictive power:</a:t>
            </a:r>
          </a:p>
          <a:p>
            <a:pPr>
              <a:spcBef>
                <a:spcPts val="0"/>
              </a:spcBef>
              <a:spcAft>
                <a:spcPts val="0"/>
              </a:spcAft>
            </a:pPr>
            <a:endParaRPr lang="en-US" dirty="0">
              <a:solidFill>
                <a:srgbClr val="0E101A"/>
              </a:solidFill>
              <a:effectLst/>
            </a:endParaRPr>
          </a:p>
          <a:p>
            <a:pPr>
              <a:spcBef>
                <a:spcPts val="0"/>
              </a:spcBef>
              <a:spcAft>
                <a:spcPts val="0"/>
              </a:spcAft>
            </a:pPr>
            <a:r>
              <a:rPr lang="en-US" dirty="0">
                <a:solidFill>
                  <a:srgbClr val="0E101A"/>
                </a:solidFill>
                <a:effectLst/>
              </a:rPr>
              <a:t>1. </a:t>
            </a:r>
            <a:r>
              <a:rPr lang="en-US" b="1" dirty="0">
                <a:solidFill>
                  <a:srgbClr val="0E101A"/>
                </a:solidFill>
                <a:effectLst/>
              </a:rPr>
              <a:t>n_estimators</a:t>
            </a:r>
            <a:r>
              <a:rPr lang="en-US" dirty="0">
                <a:solidFill>
                  <a:srgbClr val="0E101A"/>
                </a:solidFill>
                <a:effectLst/>
              </a:rPr>
              <a:t>– number of trees the algorithm builds before averaging the predictions.</a:t>
            </a:r>
          </a:p>
          <a:p>
            <a:pPr>
              <a:spcBef>
                <a:spcPts val="0"/>
              </a:spcBef>
              <a:spcAft>
                <a:spcPts val="0"/>
              </a:spcAft>
            </a:pPr>
            <a:r>
              <a:rPr lang="en-US" dirty="0">
                <a:solidFill>
                  <a:srgbClr val="0E101A"/>
                </a:solidFill>
                <a:effectLst/>
              </a:rPr>
              <a:t>2. </a:t>
            </a:r>
            <a:r>
              <a:rPr lang="en-US" b="1" i="1" dirty="0">
                <a:solidFill>
                  <a:srgbClr val="0E101A"/>
                </a:solidFill>
                <a:effectLst/>
              </a:rPr>
              <a:t>max_features</a:t>
            </a:r>
            <a:r>
              <a:rPr lang="en-US" i="1" dirty="0">
                <a:solidFill>
                  <a:srgbClr val="0E101A"/>
                </a:solidFill>
                <a:effectLst/>
              </a:rPr>
              <a:t>– </a:t>
            </a:r>
            <a:r>
              <a:rPr lang="en-US" dirty="0">
                <a:solidFill>
                  <a:srgbClr val="0E101A"/>
                </a:solidFill>
                <a:effectLst/>
              </a:rPr>
              <a:t>maximum number of features random forest considers splitting a node.</a:t>
            </a:r>
          </a:p>
          <a:p>
            <a:pPr>
              <a:spcBef>
                <a:spcPts val="0"/>
              </a:spcBef>
              <a:spcAft>
                <a:spcPts val="0"/>
              </a:spcAft>
            </a:pPr>
            <a:r>
              <a:rPr lang="en-US" i="1" dirty="0">
                <a:solidFill>
                  <a:srgbClr val="0E101A"/>
                </a:solidFill>
                <a:effectLst/>
              </a:rPr>
              <a:t>3. </a:t>
            </a:r>
            <a:r>
              <a:rPr lang="en-US" b="1" i="1" dirty="0">
                <a:solidFill>
                  <a:srgbClr val="0E101A"/>
                </a:solidFill>
                <a:effectLst/>
              </a:rPr>
              <a:t>mini_sample_leaf</a:t>
            </a:r>
            <a:r>
              <a:rPr lang="en-US" i="1" dirty="0">
                <a:solidFill>
                  <a:srgbClr val="0E101A"/>
                </a:solidFill>
                <a:effectLst/>
              </a:rPr>
              <a:t>– </a:t>
            </a:r>
            <a:r>
              <a:rPr lang="en-US" dirty="0">
                <a:solidFill>
                  <a:srgbClr val="0E101A"/>
                </a:solidFill>
                <a:effectLst/>
              </a:rPr>
              <a:t>determines the minimum number of leaves required to split an internal node.</a:t>
            </a:r>
          </a:p>
          <a:p>
            <a:pPr>
              <a:spcBef>
                <a:spcPts val="0"/>
              </a:spcBef>
              <a:spcAft>
                <a:spcPts val="0"/>
              </a:spcAft>
            </a:pPr>
            <a:endParaRPr lang="en-US" dirty="0">
              <a:solidFill>
                <a:srgbClr val="0E101A"/>
              </a:solidFill>
              <a:effectLst/>
            </a:endParaRPr>
          </a:p>
          <a:p>
            <a:pPr>
              <a:spcBef>
                <a:spcPts val="0"/>
              </a:spcBef>
              <a:spcAft>
                <a:spcPts val="0"/>
              </a:spcAft>
            </a:pPr>
            <a:r>
              <a:rPr lang="en-US" i="1" u="sng" dirty="0">
                <a:solidFill>
                  <a:srgbClr val="0E101A"/>
                </a:solidFill>
                <a:effectLst/>
              </a:rPr>
              <a:t>Following hyperparameters increases the speed:</a:t>
            </a:r>
          </a:p>
          <a:p>
            <a:pPr>
              <a:spcBef>
                <a:spcPts val="0"/>
              </a:spcBef>
              <a:spcAft>
                <a:spcPts val="0"/>
              </a:spcAft>
            </a:pPr>
            <a:endParaRPr lang="en-US" dirty="0">
              <a:solidFill>
                <a:srgbClr val="0E101A"/>
              </a:solidFill>
              <a:effectLst/>
            </a:endParaRPr>
          </a:p>
          <a:p>
            <a:pPr>
              <a:spcBef>
                <a:spcPts val="0"/>
              </a:spcBef>
              <a:spcAft>
                <a:spcPts val="0"/>
              </a:spcAft>
            </a:pPr>
            <a:r>
              <a:rPr lang="en-US" i="1" dirty="0">
                <a:solidFill>
                  <a:srgbClr val="0E101A"/>
                </a:solidFill>
                <a:effectLst/>
              </a:rPr>
              <a:t>1. </a:t>
            </a:r>
            <a:r>
              <a:rPr lang="en-US" b="1" i="1" dirty="0">
                <a:solidFill>
                  <a:srgbClr val="0E101A"/>
                </a:solidFill>
                <a:effectLst/>
              </a:rPr>
              <a:t>n_jobs</a:t>
            </a:r>
            <a:r>
              <a:rPr lang="en-US" i="1" dirty="0">
                <a:solidFill>
                  <a:srgbClr val="0E101A"/>
                </a:solidFill>
                <a:effectLst/>
              </a:rPr>
              <a:t>– </a:t>
            </a:r>
            <a:r>
              <a:rPr lang="en-US" dirty="0">
                <a:solidFill>
                  <a:srgbClr val="0E101A"/>
                </a:solidFill>
                <a:effectLst/>
              </a:rPr>
              <a:t>it tells the engine how many processors it is allowed to use. If the value is 1, it can use only one processor but if the value is -1 there is no limit.</a:t>
            </a:r>
          </a:p>
          <a:p>
            <a:pPr>
              <a:spcBef>
                <a:spcPts val="0"/>
              </a:spcBef>
              <a:spcAft>
                <a:spcPts val="0"/>
              </a:spcAft>
            </a:pPr>
            <a:r>
              <a:rPr lang="en-US" i="1" dirty="0">
                <a:solidFill>
                  <a:srgbClr val="0E101A"/>
                </a:solidFill>
                <a:effectLst/>
              </a:rPr>
              <a:t>2. </a:t>
            </a:r>
            <a:r>
              <a:rPr lang="en-US" b="1" dirty="0">
                <a:solidFill>
                  <a:srgbClr val="0E101A"/>
                </a:solidFill>
                <a:effectLst/>
              </a:rPr>
              <a:t>random_state</a:t>
            </a:r>
            <a:r>
              <a:rPr lang="en-US" i="1" dirty="0">
                <a:solidFill>
                  <a:srgbClr val="0E101A"/>
                </a:solidFill>
                <a:effectLst/>
              </a:rPr>
              <a:t>– </a:t>
            </a:r>
            <a:r>
              <a:rPr lang="en-US" dirty="0">
                <a:solidFill>
                  <a:srgbClr val="0E101A"/>
                </a:solidFill>
                <a:effectLst/>
              </a:rPr>
              <a:t>controls randomness of the sample. The model will always produce the same results if it has a definite value of random state and if it has been given the same hyperparameters and the same training data.</a:t>
            </a:r>
          </a:p>
          <a:p>
            <a:endParaRPr lang="en-IN" dirty="0"/>
          </a:p>
        </p:txBody>
      </p:sp>
      <p:pic>
        <p:nvPicPr>
          <p:cNvPr id="4" name="Picture 3">
            <a:extLst>
              <a:ext uri="{FF2B5EF4-FFF2-40B4-BE49-F238E27FC236}">
                <a16:creationId xmlns:a16="http://schemas.microsoft.com/office/drawing/2014/main" id="{F6C06C73-1C3B-4644-9431-48F0603A4E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1044671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BB06-3AE6-49E8-B4DF-34A38CF53100}"/>
              </a:ext>
            </a:extLst>
          </p:cNvPr>
          <p:cNvSpPr>
            <a:spLocks noGrp="1"/>
          </p:cNvSpPr>
          <p:nvPr>
            <p:ph type="title"/>
          </p:nvPr>
        </p:nvSpPr>
        <p:spPr>
          <a:xfrm>
            <a:off x="1097280" y="286603"/>
            <a:ext cx="10058400" cy="1122319"/>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C48F57B4-B8C2-4E54-BEBF-ADC848F4A42B}"/>
              </a:ext>
            </a:extLst>
          </p:cNvPr>
          <p:cNvSpPr>
            <a:spLocks noGrp="1"/>
          </p:cNvSpPr>
          <p:nvPr>
            <p:ph idx="1"/>
          </p:nvPr>
        </p:nvSpPr>
        <p:spPr>
          <a:xfrm>
            <a:off x="1097280" y="1845733"/>
            <a:ext cx="10058400" cy="4452429"/>
          </a:xfrm>
        </p:spPr>
        <p:txBody>
          <a:bodyPr>
            <a:normAutofit fontScale="92500" lnSpcReduction="10000"/>
          </a:bodyPr>
          <a:lstStyle/>
          <a:p>
            <a:pPr>
              <a:spcBef>
                <a:spcPts val="0"/>
              </a:spcBef>
              <a:spcAft>
                <a:spcPts val="0"/>
              </a:spcAft>
            </a:pPr>
            <a:r>
              <a:rPr lang="en-US" b="1" u="sng" dirty="0">
                <a:solidFill>
                  <a:srgbClr val="0E101A"/>
                </a:solidFill>
                <a:effectLst/>
              </a:rPr>
              <a:t>Fitting the Random Forest algorithm to the training set:</a:t>
            </a:r>
          </a:p>
          <a:p>
            <a:pPr>
              <a:spcBef>
                <a:spcPts val="0"/>
              </a:spcBef>
              <a:spcAft>
                <a:spcPts val="0"/>
              </a:spcAft>
            </a:pPr>
            <a:endParaRPr lang="en-US" b="1" dirty="0">
              <a:solidFill>
                <a:srgbClr val="0E101A"/>
              </a:solidFill>
              <a:effectLst/>
            </a:endParaRPr>
          </a:p>
          <a:p>
            <a:pPr>
              <a:spcBef>
                <a:spcPts val="0"/>
              </a:spcBef>
              <a:spcAft>
                <a:spcPts val="0"/>
              </a:spcAft>
              <a:buFont typeface="Wingdings" panose="05000000000000000000" pitchFamily="2" charset="2"/>
              <a:buChar char="Ø"/>
            </a:pPr>
            <a:r>
              <a:rPr lang="en-US" dirty="0">
                <a:solidFill>
                  <a:srgbClr val="0E101A"/>
                </a:solidFill>
                <a:effectLst/>
              </a:rPr>
              <a:t>Now we will fit the Random forest algorithm to the training set. To fit it, we will import the</a:t>
            </a:r>
            <a:r>
              <a:rPr lang="en-US" b="1" dirty="0">
                <a:solidFill>
                  <a:srgbClr val="0E101A"/>
                </a:solidFill>
                <a:effectLst/>
              </a:rPr>
              <a:t> RandomForestClassifier </a:t>
            </a:r>
            <a:r>
              <a:rPr lang="en-US" dirty="0">
                <a:solidFill>
                  <a:srgbClr val="0E101A"/>
                </a:solidFill>
                <a:effectLst/>
              </a:rPr>
              <a:t>class from the </a:t>
            </a:r>
            <a:r>
              <a:rPr lang="en-US" b="1" dirty="0">
                <a:solidFill>
                  <a:srgbClr val="0E101A"/>
                </a:solidFill>
                <a:effectLst/>
              </a:rPr>
              <a:t>sklearn.ensemble</a:t>
            </a:r>
            <a:r>
              <a:rPr lang="en-US" dirty="0">
                <a:solidFill>
                  <a:srgbClr val="0E101A"/>
                </a:solidFill>
                <a:effectLst/>
              </a:rPr>
              <a:t> library. </a:t>
            </a:r>
          </a:p>
          <a:p>
            <a:pPr>
              <a:spcBef>
                <a:spcPts val="0"/>
              </a:spcBef>
              <a:spcAft>
                <a:spcPts val="0"/>
              </a:spcAft>
              <a:buFont typeface="Wingdings" panose="05000000000000000000" pitchFamily="2" charset="2"/>
              <a:buChar char="Ø"/>
            </a:pPr>
            <a:endParaRPr lang="en-US" dirty="0">
              <a:solidFill>
                <a:srgbClr val="0E101A"/>
              </a:solidFill>
            </a:endParaRPr>
          </a:p>
          <a:p>
            <a:pPr>
              <a:spcBef>
                <a:spcPts val="0"/>
              </a:spcBef>
              <a:spcAft>
                <a:spcPts val="0"/>
              </a:spcAft>
              <a:buFont typeface="Wingdings" panose="05000000000000000000" pitchFamily="2" charset="2"/>
              <a:buChar char="Ø"/>
            </a:pPr>
            <a:r>
              <a:rPr lang="en-US" dirty="0">
                <a:solidFill>
                  <a:srgbClr val="0E101A"/>
                </a:solidFill>
                <a:effectLst/>
              </a:rPr>
              <a:t>The code is given below:</a:t>
            </a:r>
          </a:p>
          <a:p>
            <a:pPr>
              <a:spcBef>
                <a:spcPts val="0"/>
              </a:spcBef>
              <a:spcAft>
                <a:spcPts val="0"/>
              </a:spcAft>
            </a:pPr>
            <a:endParaRPr lang="en-US" dirty="0">
              <a:solidFill>
                <a:srgbClr val="0E101A"/>
              </a:solidFill>
              <a:effectLst/>
            </a:endParaRPr>
          </a:p>
          <a:p>
            <a:pPr marL="0" indent="0">
              <a:spcBef>
                <a:spcPts val="0"/>
              </a:spcBef>
              <a:spcAft>
                <a:spcPts val="0"/>
              </a:spcAft>
              <a:buNone/>
            </a:pPr>
            <a:r>
              <a:rPr lang="en-US" dirty="0">
                <a:solidFill>
                  <a:srgbClr val="0E101A"/>
                </a:solidFill>
                <a:effectLst/>
              </a:rPr>
              <a:t> from sklearn.ensemble import RandomForestClassifier  </a:t>
            </a:r>
          </a:p>
          <a:p>
            <a:pPr marL="0" indent="0">
              <a:spcBef>
                <a:spcPts val="0"/>
              </a:spcBef>
              <a:spcAft>
                <a:spcPts val="0"/>
              </a:spcAft>
              <a:buNone/>
            </a:pPr>
            <a:r>
              <a:rPr lang="en-US" dirty="0">
                <a:solidFill>
                  <a:srgbClr val="0E101A"/>
                </a:solidFill>
              </a:rPr>
              <a:t> </a:t>
            </a:r>
            <a:r>
              <a:rPr lang="en-US" dirty="0">
                <a:solidFill>
                  <a:srgbClr val="0E101A"/>
                </a:solidFill>
                <a:effectLst/>
              </a:rPr>
              <a:t>classifier= RandomForestClassifier(n_estimators= 10, criterion="entropy")  </a:t>
            </a:r>
          </a:p>
          <a:p>
            <a:pPr marL="0" indent="0">
              <a:spcBef>
                <a:spcPts val="0"/>
              </a:spcBef>
              <a:spcAft>
                <a:spcPts val="0"/>
              </a:spcAft>
              <a:buNone/>
            </a:pPr>
            <a:r>
              <a:rPr lang="en-US" dirty="0">
                <a:solidFill>
                  <a:srgbClr val="0E101A"/>
                </a:solidFill>
                <a:effectLst/>
              </a:rPr>
              <a:t> classifier.fit(x_train, y_train)  </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Ø"/>
            </a:pPr>
            <a:r>
              <a:rPr lang="en-US" dirty="0">
                <a:solidFill>
                  <a:srgbClr val="0E101A"/>
                </a:solidFill>
                <a:effectLst/>
              </a:rPr>
              <a:t>In the above code, the classifier object takes below parameters:</a:t>
            </a:r>
          </a:p>
          <a:p>
            <a:pPr>
              <a:spcBef>
                <a:spcPts val="0"/>
              </a:spcBef>
              <a:spcAft>
                <a:spcPts val="0"/>
              </a:spcAft>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dirty="0">
                <a:solidFill>
                  <a:srgbClr val="0E101A"/>
                </a:solidFill>
                <a:effectLst/>
              </a:rPr>
              <a:t>n_estimators=</a:t>
            </a:r>
            <a:r>
              <a:rPr lang="en-US" dirty="0">
                <a:solidFill>
                  <a:srgbClr val="0E101A"/>
                </a:solidFill>
                <a:effectLst/>
              </a:rPr>
              <a:t> The required number of trees in the Random Forest. The default value is 10. We can choose any number but need to take care of the overfitting issue.</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dirty="0">
                <a:solidFill>
                  <a:srgbClr val="0E101A"/>
                </a:solidFill>
                <a:effectLst/>
              </a:rPr>
              <a:t>criterion=</a:t>
            </a:r>
            <a:r>
              <a:rPr lang="en-US" dirty="0">
                <a:solidFill>
                  <a:srgbClr val="0E101A"/>
                </a:solidFill>
                <a:effectLst/>
              </a:rPr>
              <a:t> It is a function to analyze the accuracy of the split. Here we have taken "entropy" for the information gain.</a:t>
            </a:r>
          </a:p>
          <a:p>
            <a:endParaRPr lang="en-IN" dirty="0"/>
          </a:p>
        </p:txBody>
      </p:sp>
      <p:pic>
        <p:nvPicPr>
          <p:cNvPr id="4" name="Picture 3">
            <a:extLst>
              <a:ext uri="{FF2B5EF4-FFF2-40B4-BE49-F238E27FC236}">
                <a16:creationId xmlns:a16="http://schemas.microsoft.com/office/drawing/2014/main" id="{3630707D-2170-40B7-ACD7-4A6EDF7382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23475275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C1786-6ED8-49B4-B8F4-D5367595AC07}"/>
              </a:ext>
            </a:extLst>
          </p:cNvPr>
          <p:cNvSpPr>
            <a:spLocks noGrp="1"/>
          </p:cNvSpPr>
          <p:nvPr>
            <p:ph type="title"/>
          </p:nvPr>
        </p:nvSpPr>
        <p:spPr>
          <a:xfrm>
            <a:off x="1097280" y="286604"/>
            <a:ext cx="10058400" cy="1103658"/>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BE90E998-6B6E-4548-9A0B-24F77CB7E0A9}"/>
              </a:ext>
            </a:extLst>
          </p:cNvPr>
          <p:cNvSpPr>
            <a:spLocks noGrp="1"/>
          </p:cNvSpPr>
          <p:nvPr>
            <p:ph idx="1"/>
          </p:nvPr>
        </p:nvSpPr>
        <p:spPr/>
        <p:txBody>
          <a:bodyPr>
            <a:normAutofit fontScale="92500" lnSpcReduction="20000"/>
          </a:bodyPr>
          <a:lstStyle/>
          <a:p>
            <a:pPr>
              <a:spcBef>
                <a:spcPts val="0"/>
              </a:spcBef>
              <a:spcAft>
                <a:spcPts val="0"/>
              </a:spcAft>
            </a:pPr>
            <a:r>
              <a:rPr lang="en-US" b="1" u="sng" dirty="0">
                <a:solidFill>
                  <a:srgbClr val="0E101A"/>
                </a:solidFill>
                <a:effectLst/>
              </a:rPr>
              <a:t>Predicting the Test Set result:</a:t>
            </a:r>
          </a:p>
          <a:p>
            <a:pPr>
              <a:spcBef>
                <a:spcPts val="0"/>
              </a:spcBef>
              <a:spcAft>
                <a:spcPts val="0"/>
              </a:spcAft>
            </a:pPr>
            <a:endParaRPr lang="en-US" b="1"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Since our model is fitted to the training set, so now we can predict the test result. For prediction, we will create a new prediction vector y_pred. </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Below is the code for it:</a:t>
            </a:r>
          </a:p>
          <a:p>
            <a:pPr>
              <a:spcBef>
                <a:spcPts val="0"/>
              </a:spcBef>
              <a:spcAft>
                <a:spcPts val="0"/>
              </a:spcAft>
            </a:pPr>
            <a:endParaRPr lang="en-US" dirty="0">
              <a:solidFill>
                <a:srgbClr val="0E101A"/>
              </a:solidFill>
            </a:endParaRPr>
          </a:p>
          <a:p>
            <a:pPr>
              <a:spcBef>
                <a:spcPts val="0"/>
              </a:spcBef>
              <a:spcAft>
                <a:spcPts val="0"/>
              </a:spcAft>
            </a:pPr>
            <a:r>
              <a:rPr lang="en-US" dirty="0">
                <a:solidFill>
                  <a:srgbClr val="0E101A"/>
                </a:solidFill>
                <a:effectLst/>
              </a:rPr>
              <a:t>y_pred= classifier.predict(x_test)  </a:t>
            </a:r>
          </a:p>
          <a:p>
            <a:pPr>
              <a:spcBef>
                <a:spcPts val="0"/>
              </a:spcBef>
              <a:spcAft>
                <a:spcPts val="0"/>
              </a:spcAft>
            </a:pPr>
            <a:endParaRPr lang="en-US" dirty="0">
              <a:solidFill>
                <a:srgbClr val="0E101A"/>
              </a:solidFill>
              <a:effectLst/>
            </a:endParaRPr>
          </a:p>
          <a:p>
            <a:pPr>
              <a:spcBef>
                <a:spcPts val="0"/>
              </a:spcBef>
              <a:spcAft>
                <a:spcPts val="0"/>
              </a:spcAft>
            </a:pPr>
            <a:r>
              <a:rPr lang="en-US" b="1" u="sng" dirty="0">
                <a:solidFill>
                  <a:srgbClr val="0E101A"/>
                </a:solidFill>
                <a:effectLst/>
              </a:rPr>
              <a:t>Creating the Confusion Matrix:</a:t>
            </a:r>
          </a:p>
          <a:p>
            <a:pPr>
              <a:spcBef>
                <a:spcPts val="0"/>
              </a:spcBef>
              <a:spcAft>
                <a:spcPts val="0"/>
              </a:spcAft>
            </a:pPr>
            <a:endParaRPr lang="en-US" b="1"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Now we will create the confusion matrix to determine the correct and incorrect predictions. </a:t>
            </a:r>
          </a:p>
          <a:p>
            <a:pPr>
              <a:spcBef>
                <a:spcPts val="0"/>
              </a:spcBef>
              <a:spcAft>
                <a:spcPts val="0"/>
              </a:spcAft>
              <a:buFont typeface="Wingdings" panose="05000000000000000000" pitchFamily="2" charset="2"/>
              <a:buChar char="v"/>
            </a:pPr>
            <a:endParaRPr lang="en-US" dirty="0">
              <a:solidFill>
                <a:srgbClr val="0E101A"/>
              </a:solidFill>
            </a:endParaRPr>
          </a:p>
          <a:p>
            <a:pPr>
              <a:spcBef>
                <a:spcPts val="0"/>
              </a:spcBef>
              <a:spcAft>
                <a:spcPts val="0"/>
              </a:spcAft>
              <a:buFont typeface="Wingdings" panose="05000000000000000000" pitchFamily="2" charset="2"/>
              <a:buChar char="v"/>
            </a:pPr>
            <a:r>
              <a:rPr lang="en-US" dirty="0">
                <a:solidFill>
                  <a:srgbClr val="0E101A"/>
                </a:solidFill>
                <a:effectLst/>
              </a:rPr>
              <a:t>Below is the code for it:</a:t>
            </a:r>
          </a:p>
          <a:p>
            <a:pPr>
              <a:spcBef>
                <a:spcPts val="0"/>
              </a:spcBef>
              <a:spcAft>
                <a:spcPts val="0"/>
              </a:spcAft>
            </a:pPr>
            <a:endParaRPr lang="en-US" dirty="0">
              <a:solidFill>
                <a:srgbClr val="0E101A"/>
              </a:solidFill>
              <a:effectLst/>
            </a:endParaRPr>
          </a:p>
          <a:p>
            <a:pPr marL="0" indent="0">
              <a:spcBef>
                <a:spcPts val="0"/>
              </a:spcBef>
              <a:spcAft>
                <a:spcPts val="0"/>
              </a:spcAft>
              <a:buNone/>
            </a:pPr>
            <a:r>
              <a:rPr lang="en-US" dirty="0">
                <a:solidFill>
                  <a:srgbClr val="0E101A"/>
                </a:solidFill>
                <a:effectLst/>
              </a:rPr>
              <a:t> from sklearn.metrics import confusion_matrix  </a:t>
            </a:r>
          </a:p>
          <a:p>
            <a:pPr marL="0" indent="0">
              <a:spcBef>
                <a:spcPts val="0"/>
              </a:spcBef>
              <a:spcAft>
                <a:spcPts val="0"/>
              </a:spcAft>
              <a:buNone/>
            </a:pPr>
            <a:endParaRPr lang="en-US" dirty="0">
              <a:solidFill>
                <a:srgbClr val="0E101A"/>
              </a:solidFill>
              <a:effectLst/>
            </a:endParaRPr>
          </a:p>
          <a:p>
            <a:pPr marL="0" indent="0">
              <a:spcBef>
                <a:spcPts val="0"/>
              </a:spcBef>
              <a:spcAft>
                <a:spcPts val="0"/>
              </a:spcAft>
              <a:buNone/>
            </a:pPr>
            <a:r>
              <a:rPr lang="en-US" dirty="0">
                <a:solidFill>
                  <a:srgbClr val="0E101A"/>
                </a:solidFill>
                <a:effectLst/>
              </a:rPr>
              <a:t> cm= confusion_matrix(y_test, y_pred)  </a:t>
            </a:r>
          </a:p>
          <a:p>
            <a:endParaRPr lang="en-IN" dirty="0"/>
          </a:p>
        </p:txBody>
      </p:sp>
      <p:pic>
        <p:nvPicPr>
          <p:cNvPr id="4" name="Picture 3">
            <a:extLst>
              <a:ext uri="{FF2B5EF4-FFF2-40B4-BE49-F238E27FC236}">
                <a16:creationId xmlns:a16="http://schemas.microsoft.com/office/drawing/2014/main" id="{DBE403D6-3F90-4834-8E8E-A23739FB0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37390097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C2494-2B4D-4E57-97B3-85683E9A1BA7}"/>
              </a:ext>
            </a:extLst>
          </p:cNvPr>
          <p:cNvSpPr>
            <a:spLocks noGrp="1"/>
          </p:cNvSpPr>
          <p:nvPr>
            <p:ph type="title"/>
          </p:nvPr>
        </p:nvSpPr>
        <p:spPr>
          <a:xfrm>
            <a:off x="1166326" y="286603"/>
            <a:ext cx="9989353" cy="1140981"/>
          </a:xfrm>
        </p:spPr>
        <p:txBody>
          <a:bodyPr>
            <a:normAutofit/>
          </a:bodyPr>
          <a:lstStyle/>
          <a:p>
            <a:r>
              <a:rPr lang="en-US" sz="2800" dirty="0">
                <a:latin typeface="+mn-lt"/>
              </a:rPr>
              <a:t>Predictive Analytics</a:t>
            </a:r>
            <a:endParaRPr lang="en-IN" sz="2800" dirty="0"/>
          </a:p>
        </p:txBody>
      </p:sp>
      <p:sp>
        <p:nvSpPr>
          <p:cNvPr id="5" name="Content Placeholder 4">
            <a:extLst>
              <a:ext uri="{FF2B5EF4-FFF2-40B4-BE49-F238E27FC236}">
                <a16:creationId xmlns:a16="http://schemas.microsoft.com/office/drawing/2014/main" id="{5AE4D090-2306-4627-8BFB-B6DE1A09305F}"/>
              </a:ext>
            </a:extLst>
          </p:cNvPr>
          <p:cNvSpPr>
            <a:spLocks noGrp="1"/>
          </p:cNvSpPr>
          <p:nvPr>
            <p:ph sz="half" idx="1"/>
          </p:nvPr>
        </p:nvSpPr>
        <p:spPr>
          <a:xfrm>
            <a:off x="1097279" y="1845733"/>
            <a:ext cx="4937760" cy="4452429"/>
          </a:xfrm>
        </p:spPr>
        <p:txBody>
          <a:bodyPr>
            <a:normAutofit fontScale="92500" lnSpcReduction="10000"/>
          </a:bodyPr>
          <a:lstStyle/>
          <a:p>
            <a:pPr>
              <a:spcBef>
                <a:spcPts val="0"/>
              </a:spcBef>
              <a:spcAft>
                <a:spcPts val="0"/>
              </a:spcAft>
            </a:pPr>
            <a:r>
              <a:rPr lang="en-US" b="1" u="sng" dirty="0">
                <a:solidFill>
                  <a:srgbClr val="0E101A"/>
                </a:solidFill>
                <a:effectLst/>
              </a:rPr>
              <a:t>Applications of Random Forest:</a:t>
            </a:r>
          </a:p>
          <a:p>
            <a:pPr>
              <a:spcBef>
                <a:spcPts val="0"/>
              </a:spcBef>
              <a:spcAft>
                <a:spcPts val="0"/>
              </a:spcAft>
            </a:pPr>
            <a:endParaRPr lang="en-US" b="1" u="sng" dirty="0">
              <a:solidFill>
                <a:srgbClr val="0E101A"/>
              </a:solidFill>
              <a:effectLst/>
            </a:endParaRPr>
          </a:p>
          <a:p>
            <a:pPr>
              <a:spcBef>
                <a:spcPts val="0"/>
              </a:spcBef>
              <a:spcAft>
                <a:spcPts val="0"/>
              </a:spcAft>
              <a:buFont typeface="Wingdings" panose="05000000000000000000" pitchFamily="2" charset="2"/>
              <a:buChar char="Ø"/>
            </a:pPr>
            <a:r>
              <a:rPr lang="en-US" dirty="0">
                <a:solidFill>
                  <a:srgbClr val="0E101A"/>
                </a:solidFill>
                <a:effectLst/>
              </a:rPr>
              <a:t>There are mainly four sectors where Random forest is mostly used:</a:t>
            </a:r>
          </a:p>
          <a:p>
            <a:pPr>
              <a:spcBef>
                <a:spcPts val="0"/>
              </a:spcBef>
              <a:spcAft>
                <a:spcPts val="0"/>
              </a:spcAft>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dirty="0">
                <a:solidFill>
                  <a:srgbClr val="0E101A"/>
                </a:solidFill>
                <a:effectLst/>
              </a:rPr>
              <a:t>Banking:</a:t>
            </a:r>
            <a:r>
              <a:rPr lang="en-US" dirty="0">
                <a:solidFill>
                  <a:srgbClr val="0E101A"/>
                </a:solidFill>
                <a:effectLst/>
              </a:rPr>
              <a:t> The banking sector mostly uses this algorithm for the identification of loan risk.</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dirty="0">
                <a:solidFill>
                  <a:srgbClr val="0E101A"/>
                </a:solidFill>
                <a:effectLst/>
              </a:rPr>
              <a:t>Medicine:</a:t>
            </a:r>
            <a:r>
              <a:rPr lang="en-US" dirty="0">
                <a:solidFill>
                  <a:srgbClr val="0E101A"/>
                </a:solidFill>
                <a:effectLst/>
              </a:rPr>
              <a:t> With the help of this algorithm, disease trends and risks of the disease can be identified.</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dirty="0">
                <a:solidFill>
                  <a:srgbClr val="0E101A"/>
                </a:solidFill>
                <a:effectLst/>
              </a:rPr>
              <a:t>Land Use:</a:t>
            </a:r>
            <a:r>
              <a:rPr lang="en-US" dirty="0">
                <a:solidFill>
                  <a:srgbClr val="0E101A"/>
                </a:solidFill>
                <a:effectLst/>
              </a:rPr>
              <a:t> We can identify the areas of similar land use by this algorithm.</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dirty="0">
                <a:solidFill>
                  <a:srgbClr val="0E101A"/>
                </a:solidFill>
                <a:effectLst/>
              </a:rPr>
              <a:t>Marketing:</a:t>
            </a:r>
            <a:r>
              <a:rPr lang="en-US" dirty="0">
                <a:solidFill>
                  <a:srgbClr val="0E101A"/>
                </a:solidFill>
                <a:effectLst/>
              </a:rPr>
              <a:t> Marketing trends can be identified using this algorithm.</a:t>
            </a:r>
          </a:p>
          <a:p>
            <a:endParaRPr lang="en-IN" dirty="0"/>
          </a:p>
        </p:txBody>
      </p:sp>
      <p:sp>
        <p:nvSpPr>
          <p:cNvPr id="6" name="Content Placeholder 5">
            <a:extLst>
              <a:ext uri="{FF2B5EF4-FFF2-40B4-BE49-F238E27FC236}">
                <a16:creationId xmlns:a16="http://schemas.microsoft.com/office/drawing/2014/main" id="{FF62F82A-A402-4FBC-86A0-E7856A8658D5}"/>
              </a:ext>
            </a:extLst>
          </p:cNvPr>
          <p:cNvSpPr>
            <a:spLocks noGrp="1"/>
          </p:cNvSpPr>
          <p:nvPr>
            <p:ph sz="half" idx="2"/>
          </p:nvPr>
        </p:nvSpPr>
        <p:spPr>
          <a:xfrm>
            <a:off x="6217920" y="1845734"/>
            <a:ext cx="4937760" cy="4452427"/>
          </a:xfrm>
        </p:spPr>
        <p:txBody>
          <a:bodyPr>
            <a:normAutofit fontScale="92500" lnSpcReduction="10000"/>
          </a:bodyPr>
          <a:lstStyle/>
          <a:p>
            <a:pPr>
              <a:spcBef>
                <a:spcPts val="0"/>
              </a:spcBef>
              <a:spcAft>
                <a:spcPts val="0"/>
              </a:spcAft>
            </a:pPr>
            <a:r>
              <a:rPr lang="en-US" b="1" u="sng" dirty="0">
                <a:solidFill>
                  <a:srgbClr val="0E101A"/>
                </a:solidFill>
                <a:effectLst/>
              </a:rPr>
              <a:t>Advantages of Random Forest:</a:t>
            </a:r>
          </a:p>
          <a:p>
            <a:pPr>
              <a:spcBef>
                <a:spcPts val="0"/>
              </a:spcBef>
              <a:spcAft>
                <a:spcPts val="0"/>
              </a:spcAft>
            </a:pPr>
            <a:endParaRPr lang="en-US" b="1" u="sng"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Random Forest is capable of performing both Classification and Regression tasks.</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It is capable of handling large datasets with high dimensionality.</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It enhances the accuracy of the model and prevents the overfitting issue.</a:t>
            </a:r>
          </a:p>
          <a:p>
            <a:pPr marL="0" indent="0">
              <a:spcBef>
                <a:spcPts val="0"/>
              </a:spcBef>
              <a:spcAft>
                <a:spcPts val="0"/>
              </a:spcAft>
              <a:buNone/>
            </a:pPr>
            <a:endParaRPr lang="en-US" dirty="0">
              <a:solidFill>
                <a:srgbClr val="0E101A"/>
              </a:solidFill>
              <a:effectLst/>
            </a:endParaRPr>
          </a:p>
          <a:p>
            <a:pPr>
              <a:spcBef>
                <a:spcPts val="0"/>
              </a:spcBef>
              <a:spcAft>
                <a:spcPts val="0"/>
              </a:spcAft>
            </a:pPr>
            <a:r>
              <a:rPr lang="en-US" b="1" u="sng" dirty="0">
                <a:solidFill>
                  <a:srgbClr val="0E101A"/>
                </a:solidFill>
                <a:effectLst/>
              </a:rPr>
              <a:t>Disadvantages of Random Forest:</a:t>
            </a:r>
          </a:p>
          <a:p>
            <a:pPr>
              <a:spcBef>
                <a:spcPts val="0"/>
              </a:spcBef>
              <a:spcAft>
                <a:spcPts val="0"/>
              </a:spcAft>
            </a:pPr>
            <a:endParaRPr lang="en-US" b="1" u="sng"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Although random forest can be used for both classification and regression tasks, it is not more suitable for Regression tasks</a:t>
            </a:r>
          </a:p>
          <a:p>
            <a:endParaRPr lang="en-IN" dirty="0"/>
          </a:p>
        </p:txBody>
      </p:sp>
      <p:pic>
        <p:nvPicPr>
          <p:cNvPr id="4" name="Picture 3">
            <a:extLst>
              <a:ext uri="{FF2B5EF4-FFF2-40B4-BE49-F238E27FC236}">
                <a16:creationId xmlns:a16="http://schemas.microsoft.com/office/drawing/2014/main" id="{5BC01E6C-D4F2-4B96-A6BC-D79A774E9E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24478863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ECDB-8FF5-4CA6-BAF1-0A1A58F0531A}"/>
              </a:ext>
            </a:extLst>
          </p:cNvPr>
          <p:cNvSpPr>
            <a:spLocks noGrp="1"/>
          </p:cNvSpPr>
          <p:nvPr>
            <p:ph type="title"/>
          </p:nvPr>
        </p:nvSpPr>
        <p:spPr>
          <a:xfrm>
            <a:off x="1097280" y="286603"/>
            <a:ext cx="10058400" cy="1112989"/>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8192E9B8-28BB-45D1-841F-E85E61C56264}"/>
              </a:ext>
            </a:extLst>
          </p:cNvPr>
          <p:cNvSpPr>
            <a:spLocks noGrp="1"/>
          </p:cNvSpPr>
          <p:nvPr>
            <p:ph idx="1"/>
          </p:nvPr>
        </p:nvSpPr>
        <p:spPr/>
        <p:txBody>
          <a:bodyPr>
            <a:normAutofit/>
          </a:bodyPr>
          <a:lstStyle/>
          <a:p>
            <a:pPr>
              <a:spcBef>
                <a:spcPts val="0"/>
              </a:spcBef>
              <a:spcAft>
                <a:spcPts val="0"/>
              </a:spcAft>
            </a:pPr>
            <a:r>
              <a:rPr lang="en-US" b="1" u="sng" dirty="0">
                <a:solidFill>
                  <a:srgbClr val="0E101A"/>
                </a:solidFill>
                <a:effectLst/>
              </a:rPr>
              <a:t>Boosting:</a:t>
            </a:r>
          </a:p>
          <a:p>
            <a:pPr>
              <a:spcBef>
                <a:spcPts val="0"/>
              </a:spcBef>
              <a:spcAft>
                <a:spcPts val="0"/>
              </a:spcAft>
            </a:pPr>
            <a:endParaRPr lang="en-US" b="0" u="sng"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Boosting is an ensemble learning technique to build a strong classifier from several weak classifiers in series. </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Below are the few types of boosting algorithms:</a:t>
            </a:r>
          </a:p>
          <a:p>
            <a:pPr>
              <a:spcBef>
                <a:spcPts val="0"/>
              </a:spcBef>
              <a:spcAft>
                <a:spcPts val="0"/>
              </a:spcAft>
            </a:pPr>
            <a:endParaRPr lang="en-US" dirty="0">
              <a:solidFill>
                <a:srgbClr val="0E101A"/>
              </a:solidFill>
              <a:effectLst/>
            </a:endParaRPr>
          </a:p>
          <a:p>
            <a:pPr>
              <a:spcBef>
                <a:spcPts val="0"/>
              </a:spcBef>
              <a:spcAft>
                <a:spcPts val="0"/>
              </a:spcAft>
              <a:buFont typeface="+mj-lt"/>
              <a:buAutoNum type="arabicPeriod"/>
            </a:pPr>
            <a:r>
              <a:rPr lang="en-US" dirty="0">
                <a:solidFill>
                  <a:srgbClr val="0E101A"/>
                </a:solidFill>
                <a:effectLst/>
              </a:rPr>
              <a:t>AdaBoost (Adaptive Boosting)</a:t>
            </a:r>
          </a:p>
          <a:p>
            <a:pPr>
              <a:spcBef>
                <a:spcPts val="0"/>
              </a:spcBef>
              <a:spcAft>
                <a:spcPts val="0"/>
              </a:spcAft>
              <a:buFont typeface="+mj-lt"/>
              <a:buAutoNum type="arabicPeriod"/>
            </a:pPr>
            <a:endParaRPr lang="en-US" dirty="0">
              <a:solidFill>
                <a:srgbClr val="0E101A"/>
              </a:solidFill>
              <a:effectLst/>
            </a:endParaRPr>
          </a:p>
          <a:p>
            <a:pPr>
              <a:spcBef>
                <a:spcPts val="0"/>
              </a:spcBef>
              <a:spcAft>
                <a:spcPts val="0"/>
              </a:spcAft>
              <a:buFont typeface="+mj-lt"/>
              <a:buAutoNum type="arabicPeriod"/>
            </a:pPr>
            <a:r>
              <a:rPr lang="en-US" dirty="0">
                <a:solidFill>
                  <a:srgbClr val="0E101A"/>
                </a:solidFill>
                <a:effectLst/>
              </a:rPr>
              <a:t>Gradient boosting</a:t>
            </a:r>
          </a:p>
          <a:p>
            <a:pPr>
              <a:spcBef>
                <a:spcPts val="0"/>
              </a:spcBef>
              <a:spcAft>
                <a:spcPts val="0"/>
              </a:spcAft>
              <a:buFont typeface="+mj-lt"/>
              <a:buAutoNum type="arabicPeriod"/>
            </a:pPr>
            <a:endParaRPr lang="en-US" dirty="0">
              <a:solidFill>
                <a:srgbClr val="0E101A"/>
              </a:solidFill>
              <a:effectLst/>
            </a:endParaRPr>
          </a:p>
          <a:p>
            <a:pPr>
              <a:spcBef>
                <a:spcPts val="0"/>
              </a:spcBef>
              <a:spcAft>
                <a:spcPts val="0"/>
              </a:spcAft>
              <a:buFont typeface="+mj-lt"/>
              <a:buAutoNum type="arabicPeriod"/>
            </a:pPr>
            <a:r>
              <a:rPr lang="en-US" dirty="0">
                <a:solidFill>
                  <a:srgbClr val="0E101A"/>
                </a:solidFill>
                <a:effectLst/>
              </a:rPr>
              <a:t>XGBoost</a:t>
            </a:r>
          </a:p>
          <a:p>
            <a:pPr>
              <a:spcBef>
                <a:spcPts val="0"/>
              </a:spcBef>
              <a:spcAft>
                <a:spcPts val="0"/>
              </a:spcAft>
              <a:buFont typeface="+mj-lt"/>
              <a:buAutoNum type="arabicPeriod"/>
            </a:pPr>
            <a:endParaRPr lang="en-US" dirty="0">
              <a:solidFill>
                <a:srgbClr val="0E101A"/>
              </a:solidFill>
              <a:effectLst/>
            </a:endParaRPr>
          </a:p>
          <a:p>
            <a:pPr>
              <a:spcBef>
                <a:spcPts val="0"/>
              </a:spcBef>
              <a:spcAft>
                <a:spcPts val="0"/>
              </a:spcAft>
              <a:buFont typeface="+mj-lt"/>
              <a:buAutoNum type="arabicPeriod"/>
            </a:pPr>
            <a:r>
              <a:rPr lang="en-US" dirty="0">
                <a:solidFill>
                  <a:srgbClr val="0E101A"/>
                </a:solidFill>
                <a:effectLst/>
              </a:rPr>
              <a:t>Catboost</a:t>
            </a:r>
          </a:p>
          <a:p>
            <a:pPr marL="0" indent="0">
              <a:spcBef>
                <a:spcPts val="0"/>
              </a:spcBef>
              <a:spcAft>
                <a:spcPts val="0"/>
              </a:spcAft>
              <a:buNone/>
            </a:pPr>
            <a:endParaRPr lang="en-US" dirty="0">
              <a:solidFill>
                <a:srgbClr val="0E101A"/>
              </a:solidFill>
              <a:effectLst/>
            </a:endParaRPr>
          </a:p>
          <a:p>
            <a:endParaRPr lang="en-IN" dirty="0"/>
          </a:p>
        </p:txBody>
      </p:sp>
      <p:pic>
        <p:nvPicPr>
          <p:cNvPr id="4" name="Picture 3">
            <a:extLst>
              <a:ext uri="{FF2B5EF4-FFF2-40B4-BE49-F238E27FC236}">
                <a16:creationId xmlns:a16="http://schemas.microsoft.com/office/drawing/2014/main" id="{A6F11F1A-4683-4F9A-911F-664997FD2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1073645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9FE0-EF4E-4F18-A139-E4440C9CC1DF}"/>
              </a:ext>
            </a:extLst>
          </p:cNvPr>
          <p:cNvSpPr>
            <a:spLocks noGrp="1"/>
          </p:cNvSpPr>
          <p:nvPr>
            <p:ph type="title"/>
          </p:nvPr>
        </p:nvSpPr>
        <p:spPr>
          <a:xfrm>
            <a:off x="1097280" y="286604"/>
            <a:ext cx="10058400" cy="1066336"/>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2B1609DA-BFA9-4807-A91B-C6AE3D787745}"/>
              </a:ext>
            </a:extLst>
          </p:cNvPr>
          <p:cNvSpPr>
            <a:spLocks noGrp="1"/>
          </p:cNvSpPr>
          <p:nvPr>
            <p:ph idx="1"/>
          </p:nvPr>
        </p:nvSpPr>
        <p:spPr/>
        <p:txBody>
          <a:bodyPr>
            <a:normAutofit lnSpcReduction="10000"/>
          </a:bodyPr>
          <a:lstStyle/>
          <a:p>
            <a:pPr>
              <a:spcBef>
                <a:spcPts val="0"/>
              </a:spcBef>
              <a:spcAft>
                <a:spcPts val="0"/>
              </a:spcAft>
            </a:pPr>
            <a:r>
              <a:rPr lang="en-US" b="1" u="sng" dirty="0">
                <a:solidFill>
                  <a:srgbClr val="0E101A"/>
                </a:solidFill>
                <a:effectLst/>
              </a:rPr>
              <a:t>AdaBoost</a:t>
            </a:r>
            <a:r>
              <a:rPr lang="en-US" b="1" dirty="0">
                <a:solidFill>
                  <a:srgbClr val="0E101A"/>
                </a:solidFill>
                <a:effectLst/>
              </a:rPr>
              <a:t>: </a:t>
            </a:r>
            <a:r>
              <a:rPr lang="en-US" dirty="0">
                <a:solidFill>
                  <a:srgbClr val="0E101A"/>
                </a:solidFill>
                <a:effectLst/>
              </a:rPr>
              <a:t>Ada boost is short for Adaptive Boosting. AdaBoost was the first successful boosting algorithm developed for binary classification. Also, it is the best starting point for understanding boosting algorithms. The algorithm that uses the boosting technique and is more commonly known as AdaBoost.It is sensitive to noisy data and outliers. </a:t>
            </a:r>
          </a:p>
          <a:p>
            <a:pPr>
              <a:spcBef>
                <a:spcPts val="0"/>
              </a:spcBef>
              <a:spcAft>
                <a:spcPts val="0"/>
              </a:spcAft>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AdaBoost uses multiple iterations to generate a single composite strong learner. It creates a strong learner by iteratively adding weak learners. . As you can see the final model can classify all the points correctly. This final model is known as a strong learner.</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Let’s once again see all the steps taken in AdaBoost.</a:t>
            </a:r>
          </a:p>
          <a:p>
            <a:pPr>
              <a:spcBef>
                <a:spcPts val="0"/>
              </a:spcBef>
              <a:spcAft>
                <a:spcPts val="0"/>
              </a:spcAft>
            </a:pPr>
            <a:endParaRPr lang="en-US" dirty="0">
              <a:solidFill>
                <a:srgbClr val="0E101A"/>
              </a:solidFill>
              <a:effectLst/>
            </a:endParaRPr>
          </a:p>
          <a:p>
            <a:pPr>
              <a:spcBef>
                <a:spcPts val="0"/>
              </a:spcBef>
              <a:spcAft>
                <a:spcPts val="0"/>
              </a:spcAft>
              <a:buFont typeface="+mj-lt"/>
              <a:buAutoNum type="arabicPeriod"/>
            </a:pPr>
            <a:r>
              <a:rPr lang="en-US" dirty="0">
                <a:solidFill>
                  <a:srgbClr val="0E101A"/>
                </a:solidFill>
                <a:effectLst/>
              </a:rPr>
              <a:t>Build a model and make predictions.</a:t>
            </a:r>
          </a:p>
          <a:p>
            <a:pPr>
              <a:spcBef>
                <a:spcPts val="0"/>
              </a:spcBef>
              <a:spcAft>
                <a:spcPts val="0"/>
              </a:spcAft>
              <a:buFont typeface="+mj-lt"/>
              <a:buAutoNum type="arabicPeriod"/>
            </a:pPr>
            <a:r>
              <a:rPr lang="en-US" dirty="0">
                <a:solidFill>
                  <a:srgbClr val="0E101A"/>
                </a:solidFill>
                <a:effectLst/>
              </a:rPr>
              <a:t>Assign higher weights to miss-classified points.</a:t>
            </a:r>
          </a:p>
          <a:p>
            <a:pPr>
              <a:spcBef>
                <a:spcPts val="0"/>
              </a:spcBef>
              <a:spcAft>
                <a:spcPts val="0"/>
              </a:spcAft>
              <a:buFont typeface="+mj-lt"/>
              <a:buAutoNum type="arabicPeriod"/>
            </a:pPr>
            <a:r>
              <a:rPr lang="en-US" dirty="0">
                <a:solidFill>
                  <a:srgbClr val="0E101A"/>
                </a:solidFill>
                <a:effectLst/>
              </a:rPr>
              <a:t>Build next model.</a:t>
            </a:r>
          </a:p>
          <a:p>
            <a:pPr>
              <a:spcBef>
                <a:spcPts val="0"/>
              </a:spcBef>
              <a:spcAft>
                <a:spcPts val="0"/>
              </a:spcAft>
              <a:buFont typeface="+mj-lt"/>
              <a:buAutoNum type="arabicPeriod"/>
            </a:pPr>
            <a:r>
              <a:rPr lang="en-US" dirty="0">
                <a:solidFill>
                  <a:srgbClr val="0E101A"/>
                </a:solidFill>
                <a:effectLst/>
              </a:rPr>
              <a:t>Repeat steps 3 and 4.</a:t>
            </a:r>
          </a:p>
          <a:p>
            <a:pPr>
              <a:spcBef>
                <a:spcPts val="0"/>
              </a:spcBef>
              <a:spcAft>
                <a:spcPts val="0"/>
              </a:spcAft>
              <a:buFont typeface="+mj-lt"/>
              <a:buAutoNum type="arabicPeriod"/>
            </a:pPr>
            <a:r>
              <a:rPr lang="en-US" dirty="0">
                <a:solidFill>
                  <a:srgbClr val="0E101A"/>
                </a:solidFill>
                <a:effectLst/>
              </a:rPr>
              <a:t>Make a final model using the weighted average of individual models.</a:t>
            </a:r>
          </a:p>
          <a:p>
            <a:endParaRPr lang="en-IN" dirty="0"/>
          </a:p>
        </p:txBody>
      </p:sp>
      <p:pic>
        <p:nvPicPr>
          <p:cNvPr id="4" name="Picture 3">
            <a:extLst>
              <a:ext uri="{FF2B5EF4-FFF2-40B4-BE49-F238E27FC236}">
                <a16:creationId xmlns:a16="http://schemas.microsoft.com/office/drawing/2014/main" id="{0CE2BE76-1734-4088-BC68-918D2AB24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1183526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2AF8F-9689-4414-BFF2-AEB077C0358F}"/>
              </a:ext>
            </a:extLst>
          </p:cNvPr>
          <p:cNvSpPr>
            <a:spLocks noGrp="1"/>
          </p:cNvSpPr>
          <p:nvPr>
            <p:ph type="title"/>
          </p:nvPr>
        </p:nvSpPr>
        <p:spPr>
          <a:xfrm>
            <a:off x="1097279" y="286604"/>
            <a:ext cx="10058401" cy="1103658"/>
          </a:xfrm>
        </p:spPr>
        <p:txBody>
          <a:bodyPr>
            <a:normAutofit/>
          </a:bodyPr>
          <a:lstStyle/>
          <a:p>
            <a:r>
              <a:rPr lang="en-US" sz="2800" dirty="0">
                <a:latin typeface="+mn-lt"/>
              </a:rPr>
              <a:t>Predictive Analytics</a:t>
            </a:r>
            <a:endParaRPr lang="en-IN" sz="2800" dirty="0"/>
          </a:p>
        </p:txBody>
      </p:sp>
      <p:sp>
        <p:nvSpPr>
          <p:cNvPr id="5" name="Content Placeholder 4">
            <a:extLst>
              <a:ext uri="{FF2B5EF4-FFF2-40B4-BE49-F238E27FC236}">
                <a16:creationId xmlns:a16="http://schemas.microsoft.com/office/drawing/2014/main" id="{11913370-BBE3-4D6E-8892-B1E61F8A9275}"/>
              </a:ext>
            </a:extLst>
          </p:cNvPr>
          <p:cNvSpPr>
            <a:spLocks noGrp="1"/>
          </p:cNvSpPr>
          <p:nvPr>
            <p:ph sz="half" idx="1"/>
          </p:nvPr>
        </p:nvSpPr>
        <p:spPr>
          <a:xfrm>
            <a:off x="1097279" y="1737360"/>
            <a:ext cx="4937760" cy="4495489"/>
          </a:xfrm>
        </p:spPr>
        <p:txBody>
          <a:bodyPr/>
          <a:lstStyle/>
          <a:p>
            <a:pPr>
              <a:spcBef>
                <a:spcPts val="0"/>
              </a:spcBef>
              <a:spcAft>
                <a:spcPts val="0"/>
              </a:spcAft>
            </a:pPr>
            <a:r>
              <a:rPr lang="en-US" b="1" u="sng" dirty="0">
                <a:solidFill>
                  <a:srgbClr val="0E101A"/>
                </a:solidFill>
                <a:effectLst/>
              </a:rPr>
              <a:t>Implementation:</a:t>
            </a:r>
          </a:p>
          <a:p>
            <a:pPr>
              <a:spcBef>
                <a:spcPts val="0"/>
              </a:spcBef>
              <a:spcAft>
                <a:spcPts val="0"/>
              </a:spcAft>
            </a:pPr>
            <a:endParaRPr lang="en-US" b="1"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Now we will see the implementation of the AdaBoost Algorithm.</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import the AdaBoostClassifier from sklearn. ensemble and create an instance of the same.</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Then we used train_x and train_y and train by fitting the classifier.</a:t>
            </a:r>
          </a:p>
          <a:p>
            <a:pPr>
              <a:spcBef>
                <a:spcPts val="0"/>
              </a:spcBef>
              <a:spcAft>
                <a:spcPts val="0"/>
              </a:spcAft>
              <a:buFont typeface="Wingdings" panose="05000000000000000000" pitchFamily="2" charset="2"/>
              <a:buChar char="v"/>
            </a:pPr>
            <a:endParaRPr lang="en-US" dirty="0">
              <a:solidFill>
                <a:srgbClr val="0E101A"/>
              </a:solidFill>
            </a:endParaRPr>
          </a:p>
          <a:p>
            <a:pPr>
              <a:spcBef>
                <a:spcPts val="0"/>
              </a:spcBef>
              <a:spcAft>
                <a:spcPts val="0"/>
              </a:spcAft>
              <a:buFont typeface="Wingdings" panose="05000000000000000000" pitchFamily="2" charset="2"/>
              <a:buChar char="v"/>
            </a:pPr>
            <a:r>
              <a:rPr lang="en-US" dirty="0">
                <a:solidFill>
                  <a:srgbClr val="0E101A"/>
                </a:solidFill>
                <a:effectLst/>
              </a:rPr>
              <a:t>At the end, we can check the accuracy score with the help of confusion matrix.</a:t>
            </a:r>
          </a:p>
          <a:p>
            <a:pPr>
              <a:spcBef>
                <a:spcPts val="0"/>
              </a:spcBef>
              <a:spcAft>
                <a:spcPts val="0"/>
              </a:spcAft>
              <a:buFont typeface="Wingdings" panose="05000000000000000000" pitchFamily="2" charset="2"/>
              <a:buChar char="v"/>
            </a:pPr>
            <a:endParaRPr lang="en-US" dirty="0">
              <a:solidFill>
                <a:srgbClr val="0E101A"/>
              </a:solidFill>
            </a:endParaRPr>
          </a:p>
          <a:p>
            <a:pPr>
              <a:spcBef>
                <a:spcPts val="0"/>
              </a:spcBef>
              <a:spcAft>
                <a:spcPts val="0"/>
              </a:spcAft>
              <a:buFont typeface="Wingdings" panose="05000000000000000000" pitchFamily="2" charset="2"/>
              <a:buChar char="v"/>
            </a:pPr>
            <a:endParaRPr lang="en-US" dirty="0">
              <a:solidFill>
                <a:srgbClr val="0E101A"/>
              </a:solidFill>
              <a:effectLst/>
            </a:endParaRPr>
          </a:p>
          <a:p>
            <a:endParaRPr lang="en-IN" dirty="0"/>
          </a:p>
        </p:txBody>
      </p:sp>
      <p:pic>
        <p:nvPicPr>
          <p:cNvPr id="4" name="Picture 3">
            <a:extLst>
              <a:ext uri="{FF2B5EF4-FFF2-40B4-BE49-F238E27FC236}">
                <a16:creationId xmlns:a16="http://schemas.microsoft.com/office/drawing/2014/main" id="{9D807AC8-947B-4F16-99BC-68D5306B8C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pic>
        <p:nvPicPr>
          <p:cNvPr id="5122" name="Picture 2" descr="AdaBoost">
            <a:extLst>
              <a:ext uri="{FF2B5EF4-FFF2-40B4-BE49-F238E27FC236}">
                <a16:creationId xmlns:a16="http://schemas.microsoft.com/office/drawing/2014/main" id="{80F2CBBE-8627-4053-9C12-459FF5ADC93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18238" y="1819469"/>
            <a:ext cx="4937125" cy="441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146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A2982-FC5B-4D8B-97BD-A3971716580E}"/>
              </a:ext>
            </a:extLst>
          </p:cNvPr>
          <p:cNvSpPr>
            <a:spLocks noGrp="1"/>
          </p:cNvSpPr>
          <p:nvPr>
            <p:ph type="title"/>
          </p:nvPr>
        </p:nvSpPr>
        <p:spPr>
          <a:xfrm>
            <a:off x="1097280" y="286604"/>
            <a:ext cx="10058400" cy="991690"/>
          </a:xfrm>
        </p:spPr>
        <p:txBody>
          <a:bodyPr>
            <a:normAutofit/>
          </a:bodyPr>
          <a:lstStyle/>
          <a:p>
            <a:r>
              <a:rPr lang="en-US" sz="2800" dirty="0">
                <a:latin typeface="+mn-lt"/>
              </a:rPr>
              <a:t>Predictive Analytics</a:t>
            </a:r>
            <a:endParaRPr lang="en-IN" sz="2800" dirty="0"/>
          </a:p>
        </p:txBody>
      </p:sp>
      <p:pic>
        <p:nvPicPr>
          <p:cNvPr id="6" name="Content Placeholder 5">
            <a:extLst>
              <a:ext uri="{FF2B5EF4-FFF2-40B4-BE49-F238E27FC236}">
                <a16:creationId xmlns:a16="http://schemas.microsoft.com/office/drawing/2014/main" id="{C7FC1DDA-F207-42CA-BA59-020948C278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49419" y="1810140"/>
            <a:ext cx="6942580" cy="4570836"/>
          </a:xfrm>
        </p:spPr>
      </p:pic>
      <p:pic>
        <p:nvPicPr>
          <p:cNvPr id="4" name="Picture 3">
            <a:extLst>
              <a:ext uri="{FF2B5EF4-FFF2-40B4-BE49-F238E27FC236}">
                <a16:creationId xmlns:a16="http://schemas.microsoft.com/office/drawing/2014/main" id="{9EA66887-5DA7-40B2-96F9-A9F80D2804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pic>
        <p:nvPicPr>
          <p:cNvPr id="8" name="Picture 7">
            <a:extLst>
              <a:ext uri="{FF2B5EF4-FFF2-40B4-BE49-F238E27FC236}">
                <a16:creationId xmlns:a16="http://schemas.microsoft.com/office/drawing/2014/main" id="{57D35A71-471D-4DB8-8D67-6E649DC897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18918"/>
            <a:ext cx="5297706" cy="4662058"/>
          </a:xfrm>
          <a:prstGeom prst="rect">
            <a:avLst/>
          </a:prstGeom>
        </p:spPr>
      </p:pic>
    </p:spTree>
    <p:extLst>
      <p:ext uri="{BB962C8B-B14F-4D97-AF65-F5344CB8AC3E}">
        <p14:creationId xmlns:p14="http://schemas.microsoft.com/office/powerpoint/2010/main" val="20922841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5438A-1E9D-44BC-92F9-E863418BF72E}"/>
              </a:ext>
            </a:extLst>
          </p:cNvPr>
          <p:cNvSpPr>
            <a:spLocks noGrp="1"/>
          </p:cNvSpPr>
          <p:nvPr>
            <p:ph type="title"/>
          </p:nvPr>
        </p:nvSpPr>
        <p:spPr>
          <a:xfrm>
            <a:off x="886408" y="286604"/>
            <a:ext cx="10269272" cy="1159642"/>
          </a:xfrm>
        </p:spPr>
        <p:txBody>
          <a:bodyPr>
            <a:normAutofit/>
          </a:bodyPr>
          <a:lstStyle/>
          <a:p>
            <a:r>
              <a:rPr lang="en-US" sz="2800" dirty="0">
                <a:latin typeface="+mn-lt"/>
              </a:rPr>
              <a:t>Predictive Analytics</a:t>
            </a:r>
            <a:endParaRPr lang="en-IN" sz="2800" dirty="0"/>
          </a:p>
        </p:txBody>
      </p:sp>
      <p:sp>
        <p:nvSpPr>
          <p:cNvPr id="5" name="Content Placeholder 4">
            <a:extLst>
              <a:ext uri="{FF2B5EF4-FFF2-40B4-BE49-F238E27FC236}">
                <a16:creationId xmlns:a16="http://schemas.microsoft.com/office/drawing/2014/main" id="{42785C78-38D3-46CC-B301-25B9BB0D6B76}"/>
              </a:ext>
            </a:extLst>
          </p:cNvPr>
          <p:cNvSpPr>
            <a:spLocks noGrp="1"/>
          </p:cNvSpPr>
          <p:nvPr>
            <p:ph sz="half" idx="1"/>
          </p:nvPr>
        </p:nvSpPr>
        <p:spPr>
          <a:xfrm>
            <a:off x="886408" y="1737360"/>
            <a:ext cx="5209591" cy="4542142"/>
          </a:xfrm>
        </p:spPr>
        <p:txBody>
          <a:bodyPr>
            <a:normAutofit/>
          </a:bodyPr>
          <a:lstStyle/>
          <a:p>
            <a:pPr>
              <a:spcBef>
                <a:spcPts val="0"/>
              </a:spcBef>
              <a:spcAft>
                <a:spcPts val="0"/>
              </a:spcAft>
            </a:pPr>
            <a:r>
              <a:rPr lang="en-US" b="1" u="sng" dirty="0">
                <a:solidFill>
                  <a:srgbClr val="0E101A"/>
                </a:solidFill>
                <a:effectLst/>
              </a:rPr>
              <a:t>Hyper-parameter tuning:</a:t>
            </a:r>
          </a:p>
          <a:p>
            <a:pPr>
              <a:spcBef>
                <a:spcPts val="0"/>
              </a:spcBef>
              <a:spcAft>
                <a:spcPts val="0"/>
              </a:spcAft>
            </a:pPr>
            <a:endParaRPr lang="en-US" b="1"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Let’s have a look at the hyper-parameters of the AdaBoost model. Hyper-parameters are the values that we give to a model before we start the modelling process. </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dirty="0">
                <a:solidFill>
                  <a:srgbClr val="0E101A"/>
                </a:solidFill>
                <a:effectLst/>
              </a:rPr>
              <a:t>base_estimator</a:t>
            </a:r>
            <a:r>
              <a:rPr lang="en-US" dirty="0">
                <a:solidFill>
                  <a:srgbClr val="0E101A"/>
                </a:solidFill>
                <a:effectLst/>
              </a:rPr>
              <a:t>: The model to the ensemble, the default is a decision tree.</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dirty="0">
                <a:solidFill>
                  <a:srgbClr val="0E101A"/>
                </a:solidFill>
                <a:effectLst/>
              </a:rPr>
              <a:t>n_estimators</a:t>
            </a:r>
            <a:r>
              <a:rPr lang="en-US" dirty="0">
                <a:solidFill>
                  <a:srgbClr val="0E101A"/>
                </a:solidFill>
                <a:effectLst/>
              </a:rPr>
              <a:t>: Number of models to be built.</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dirty="0">
                <a:solidFill>
                  <a:srgbClr val="0E101A"/>
                </a:solidFill>
                <a:effectLst/>
              </a:rPr>
              <a:t>learning_rate</a:t>
            </a:r>
            <a:r>
              <a:rPr lang="en-US" dirty="0">
                <a:solidFill>
                  <a:srgbClr val="0E101A"/>
                </a:solidFill>
                <a:effectLst/>
              </a:rPr>
              <a:t>: shrinks the contribution of each classifier by this value.</a:t>
            </a:r>
          </a:p>
        </p:txBody>
      </p:sp>
      <p:pic>
        <p:nvPicPr>
          <p:cNvPr id="4" name="Picture 3">
            <a:extLst>
              <a:ext uri="{FF2B5EF4-FFF2-40B4-BE49-F238E27FC236}">
                <a16:creationId xmlns:a16="http://schemas.microsoft.com/office/drawing/2014/main" id="{A023FF35-4A25-4E8E-845B-77BC0C5AFA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pic>
        <p:nvPicPr>
          <p:cNvPr id="6146" name="Picture 2" descr="Hyper-parameter tuning">
            <a:extLst>
              <a:ext uri="{FF2B5EF4-FFF2-40B4-BE49-F238E27FC236}">
                <a16:creationId xmlns:a16="http://schemas.microsoft.com/office/drawing/2014/main" id="{5F74C29D-E7AC-41A9-9D32-EC7E8E089BD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14188" y="1845733"/>
            <a:ext cx="5477069" cy="4359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672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C44B4-5B1C-4FC5-9EBC-6AF9A2B0A145}"/>
              </a:ext>
            </a:extLst>
          </p:cNvPr>
          <p:cNvSpPr>
            <a:spLocks noGrp="1"/>
          </p:cNvSpPr>
          <p:nvPr>
            <p:ph type="title"/>
          </p:nvPr>
        </p:nvSpPr>
        <p:spPr>
          <a:xfrm>
            <a:off x="1097280" y="286603"/>
            <a:ext cx="10058400" cy="1047675"/>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A4E15FEA-4335-43D3-A178-A56A84EF7794}"/>
              </a:ext>
            </a:extLst>
          </p:cNvPr>
          <p:cNvSpPr>
            <a:spLocks noGrp="1"/>
          </p:cNvSpPr>
          <p:nvPr>
            <p:ph idx="1"/>
          </p:nvPr>
        </p:nvSpPr>
        <p:spPr>
          <a:xfrm>
            <a:off x="1097280" y="1845733"/>
            <a:ext cx="10058400" cy="4489753"/>
          </a:xfrm>
        </p:spPr>
        <p:txBody>
          <a:bodyPr>
            <a:normAutofit/>
          </a:bodyPr>
          <a:lstStyle/>
          <a:p>
            <a:pPr>
              <a:spcBef>
                <a:spcPts val="0"/>
              </a:spcBef>
              <a:spcAft>
                <a:spcPts val="0"/>
              </a:spcAft>
            </a:pPr>
            <a:r>
              <a:rPr lang="en-US" b="1" u="sng" dirty="0">
                <a:solidFill>
                  <a:srgbClr val="0E101A"/>
                </a:solidFill>
                <a:effectLst/>
              </a:rPr>
              <a:t>Gradient boosting algorithm:</a:t>
            </a:r>
          </a:p>
          <a:p>
            <a:pPr>
              <a:spcBef>
                <a:spcPts val="0"/>
              </a:spcBef>
              <a:spcAft>
                <a:spcPts val="0"/>
              </a:spcAft>
            </a:pPr>
            <a:endParaRPr lang="en-US" b="1" u="sng" dirty="0">
              <a:solidFill>
                <a:srgbClr val="0E101A"/>
              </a:solidFill>
              <a:effectLst/>
            </a:endParaRPr>
          </a:p>
          <a:p>
            <a:pPr>
              <a:spcBef>
                <a:spcPts val="0"/>
              </a:spcBef>
              <a:spcAft>
                <a:spcPts val="0"/>
              </a:spcAft>
            </a:pPr>
            <a:r>
              <a:rPr lang="en-US" b="1" dirty="0">
                <a:solidFill>
                  <a:srgbClr val="0E101A"/>
                </a:solidFill>
                <a:effectLst/>
              </a:rPr>
              <a:t>GBM </a:t>
            </a:r>
            <a:r>
              <a:rPr lang="en-US" dirty="0">
                <a:solidFill>
                  <a:srgbClr val="0E101A"/>
                </a:solidFill>
                <a:effectLst/>
              </a:rPr>
              <a:t>is one of the most powerful algorithms in the field of machine learning. As we know that the errors in machine learning algorithms are broadly classified into two categories i.e. Bias Error and Variance Error. As gradient boosting is one of the boosting algorithms it is used to minimize bias error of the model.</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Gradient boosting is one of the most powerful techniques for building predictive models, and it is called a Generalization of AdaBoost. </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The main objective of Gradient Boost is to minimize the loss function by adding weak learners using a gradient descent optimization algorithm. </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Gradient boosting algorithm can be used for predicting not only continuous target variable (as a Regressor) but also categorical target variable (as a Classifier).</a:t>
            </a:r>
          </a:p>
          <a:p>
            <a:endParaRPr lang="en-IN" dirty="0"/>
          </a:p>
        </p:txBody>
      </p:sp>
      <p:pic>
        <p:nvPicPr>
          <p:cNvPr id="4" name="Picture 3">
            <a:extLst>
              <a:ext uri="{FF2B5EF4-FFF2-40B4-BE49-F238E27FC236}">
                <a16:creationId xmlns:a16="http://schemas.microsoft.com/office/drawing/2014/main" id="{0ACF35E3-3CB2-4E64-B6F1-C3F35F95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23426775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65840-5593-47C5-99C5-7EAC758F51D7}"/>
              </a:ext>
            </a:extLst>
          </p:cNvPr>
          <p:cNvSpPr>
            <a:spLocks noGrp="1"/>
          </p:cNvSpPr>
          <p:nvPr>
            <p:ph type="title"/>
          </p:nvPr>
        </p:nvSpPr>
        <p:spPr>
          <a:xfrm>
            <a:off x="1097280" y="286604"/>
            <a:ext cx="10058400" cy="1103658"/>
          </a:xfrm>
        </p:spPr>
        <p:txBody>
          <a:bodyPr>
            <a:normAutofit/>
          </a:bodyPr>
          <a:lstStyle/>
          <a:p>
            <a:r>
              <a:rPr lang="en-US" sz="2800" dirty="0">
                <a:latin typeface="+mn-lt"/>
              </a:rPr>
              <a:t>Predictive Analytics</a:t>
            </a:r>
            <a:endParaRPr lang="en-IN" sz="2800" dirty="0"/>
          </a:p>
        </p:txBody>
      </p:sp>
      <p:sp>
        <p:nvSpPr>
          <p:cNvPr id="5" name="Content Placeholder 4">
            <a:extLst>
              <a:ext uri="{FF2B5EF4-FFF2-40B4-BE49-F238E27FC236}">
                <a16:creationId xmlns:a16="http://schemas.microsoft.com/office/drawing/2014/main" id="{ED12AC08-FF71-4D2E-AA0D-5C42D0D3B7B1}"/>
              </a:ext>
            </a:extLst>
          </p:cNvPr>
          <p:cNvSpPr>
            <a:spLocks noGrp="1"/>
          </p:cNvSpPr>
          <p:nvPr>
            <p:ph idx="1"/>
          </p:nvPr>
        </p:nvSpPr>
        <p:spPr>
          <a:xfrm>
            <a:off x="1097280" y="1845733"/>
            <a:ext cx="10058400" cy="4725663"/>
          </a:xfrm>
        </p:spPr>
        <p:txBody>
          <a:bodyPr>
            <a:normAutofit fontScale="92500" lnSpcReduction="20000"/>
          </a:bodyPr>
          <a:lstStyle/>
          <a:p>
            <a:pPr marL="0" indent="0">
              <a:spcBef>
                <a:spcPts val="0"/>
              </a:spcBef>
              <a:spcAft>
                <a:spcPts val="0"/>
              </a:spcAft>
              <a:buNone/>
            </a:pPr>
            <a:r>
              <a:rPr lang="en-US" b="1" u="sng" dirty="0">
                <a:solidFill>
                  <a:srgbClr val="0E101A"/>
                </a:solidFill>
                <a:effectLst/>
              </a:rPr>
              <a:t>Gradient Boost has three main components:</a:t>
            </a:r>
          </a:p>
          <a:p>
            <a:pPr>
              <a:spcBef>
                <a:spcPts val="0"/>
              </a:spcBef>
              <a:spcAft>
                <a:spcPts val="0"/>
              </a:spcAft>
            </a:pPr>
            <a:endParaRPr lang="en-US" b="1" dirty="0">
              <a:solidFill>
                <a:srgbClr val="0E101A"/>
              </a:solidFill>
              <a:effectLst/>
            </a:endParaRPr>
          </a:p>
          <a:p>
            <a:pPr>
              <a:spcBef>
                <a:spcPts val="0"/>
              </a:spcBef>
              <a:spcAft>
                <a:spcPts val="0"/>
              </a:spcAft>
              <a:buFont typeface="Wingdings" panose="05000000000000000000" pitchFamily="2" charset="2"/>
              <a:buChar char="ü"/>
            </a:pPr>
            <a:r>
              <a:rPr lang="en-US" b="1" dirty="0">
                <a:solidFill>
                  <a:srgbClr val="0E101A"/>
                </a:solidFill>
                <a:effectLst/>
              </a:rPr>
              <a:t>Loss Function: </a:t>
            </a:r>
          </a:p>
          <a:p>
            <a:pPr>
              <a:spcBef>
                <a:spcPts val="0"/>
              </a:spcBef>
              <a:spcAft>
                <a:spcPts val="0"/>
              </a:spcAft>
              <a:buFont typeface="Arial" panose="020B0604020202020204" pitchFamily="34" charset="0"/>
              <a:buChar char="•"/>
            </a:pPr>
            <a:endParaRPr lang="en-US" b="1" dirty="0">
              <a:solidFill>
                <a:srgbClr val="0E101A"/>
              </a:solidFill>
            </a:endParaRPr>
          </a:p>
          <a:p>
            <a:pPr marL="0" indent="0">
              <a:spcBef>
                <a:spcPts val="0"/>
              </a:spcBef>
              <a:spcAft>
                <a:spcPts val="0"/>
              </a:spcAft>
              <a:buNone/>
            </a:pPr>
            <a:r>
              <a:rPr lang="en-US" dirty="0">
                <a:solidFill>
                  <a:srgbClr val="0E101A"/>
                </a:solidFill>
                <a:effectLst/>
              </a:rPr>
              <a:t>The role of the loss function is to estimate how best is the model in making predictions with the given data. </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ü"/>
            </a:pPr>
            <a:r>
              <a:rPr lang="en-US" b="1" dirty="0">
                <a:solidFill>
                  <a:srgbClr val="0E101A"/>
                </a:solidFill>
                <a:effectLst/>
              </a:rPr>
              <a:t>Weak Learner:</a:t>
            </a:r>
            <a:r>
              <a:rPr lang="en-US" dirty="0">
                <a:solidFill>
                  <a:srgbClr val="0E101A"/>
                </a:solidFill>
                <a:effectLst/>
              </a:rPr>
              <a:t> </a:t>
            </a:r>
          </a:p>
          <a:p>
            <a:pPr marL="0" indent="0">
              <a:spcBef>
                <a:spcPts val="0"/>
              </a:spcBef>
              <a:spcAft>
                <a:spcPts val="0"/>
              </a:spcAft>
              <a:buNone/>
            </a:pPr>
            <a:endParaRPr lang="en-US" dirty="0">
              <a:solidFill>
                <a:srgbClr val="0E101A"/>
              </a:solidFill>
              <a:effectLst/>
            </a:endParaRPr>
          </a:p>
          <a:p>
            <a:pPr marL="0" indent="0">
              <a:spcBef>
                <a:spcPts val="0"/>
              </a:spcBef>
              <a:spcAft>
                <a:spcPts val="0"/>
              </a:spcAft>
              <a:buNone/>
            </a:pPr>
            <a:r>
              <a:rPr lang="en-US" dirty="0">
                <a:solidFill>
                  <a:srgbClr val="0E101A"/>
                </a:solidFill>
                <a:effectLst/>
              </a:rPr>
              <a:t>The weak learners are mostly decision trees, but other models can be used in GBM.</a:t>
            </a:r>
            <a:endParaRPr lang="en-US" dirty="0">
              <a:solidFill>
                <a:srgbClr val="0E101A"/>
              </a:solidFill>
            </a:endParaRP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ü"/>
            </a:pPr>
            <a:r>
              <a:rPr lang="en-US" b="1" dirty="0">
                <a:solidFill>
                  <a:srgbClr val="0E101A"/>
                </a:solidFill>
                <a:effectLst/>
              </a:rPr>
              <a:t>Additive Model:</a:t>
            </a:r>
            <a:r>
              <a:rPr lang="en-US" dirty="0">
                <a:solidFill>
                  <a:srgbClr val="0E101A"/>
                </a:solidFill>
                <a:effectLst/>
              </a:rPr>
              <a:t> </a:t>
            </a:r>
          </a:p>
          <a:p>
            <a:pPr>
              <a:spcBef>
                <a:spcPts val="0"/>
              </a:spcBef>
              <a:spcAft>
                <a:spcPts val="0"/>
              </a:spcAft>
              <a:buFont typeface="Arial" panose="020B0604020202020204" pitchFamily="34" charset="0"/>
              <a:buChar char="•"/>
            </a:pPr>
            <a:endParaRPr lang="en-US" dirty="0">
              <a:solidFill>
                <a:srgbClr val="0E101A"/>
              </a:solidFill>
            </a:endParaRPr>
          </a:p>
          <a:p>
            <a:pPr marL="0" indent="0">
              <a:spcBef>
                <a:spcPts val="0"/>
              </a:spcBef>
              <a:spcAft>
                <a:spcPts val="0"/>
              </a:spcAft>
              <a:buNone/>
            </a:pPr>
            <a:r>
              <a:rPr lang="en-US" dirty="0">
                <a:solidFill>
                  <a:srgbClr val="0E101A"/>
                </a:solidFill>
                <a:effectLst/>
              </a:rPr>
              <a:t>It is an iterative and sequential process in adding the decision trees one step at a time. Each iteration should reduce the value of loss function. A fixed number of trees are added, or training stops once loss reaches an acceptable level or no longer improves on an external validation dataset.</a:t>
            </a:r>
          </a:p>
          <a:p>
            <a:pPr>
              <a:spcBef>
                <a:spcPts val="0"/>
              </a:spcBef>
              <a:spcAft>
                <a:spcPts val="0"/>
              </a:spcAft>
              <a:buFont typeface="Wingdings" panose="05000000000000000000" pitchFamily="2" charset="2"/>
              <a:buChar char="v"/>
            </a:pPr>
            <a:endParaRPr lang="en-US" dirty="0">
              <a:solidFill>
                <a:srgbClr val="0E101A"/>
              </a:solidFill>
            </a:endParaRPr>
          </a:p>
          <a:p>
            <a:pPr>
              <a:spcBef>
                <a:spcPts val="0"/>
              </a:spcBef>
              <a:spcAft>
                <a:spcPts val="0"/>
              </a:spcAft>
              <a:buFont typeface="Wingdings" panose="05000000000000000000" pitchFamily="2" charset="2"/>
              <a:buChar char="v"/>
            </a:pPr>
            <a:r>
              <a:rPr lang="en-US" dirty="0">
                <a:solidFill>
                  <a:srgbClr val="0E101A"/>
                </a:solidFill>
                <a:effectLst/>
              </a:rPr>
              <a:t>Unlike, Adaboosting algorithm, the base estimator in the gradient boosting algorithm cannot be mentioned by us. The base estimator for the Gradient Boost algorithm is fixed and i.e. </a:t>
            </a:r>
            <a:r>
              <a:rPr lang="en-US" i="1" dirty="0">
                <a:solidFill>
                  <a:srgbClr val="0E101A"/>
                </a:solidFill>
                <a:effectLst/>
              </a:rPr>
              <a:t>Decision Stump</a:t>
            </a:r>
            <a:r>
              <a:rPr lang="en-US" dirty="0">
                <a:solidFill>
                  <a:srgbClr val="0E101A"/>
                </a:solidFill>
                <a:effectLst/>
              </a:rPr>
              <a:t>. Like, AdaBoost, we can tune the n_estimator of the gradient boosting algorithm. However, if we do not mention the value of n_estimator, the default value of n_estimator for this algorithm is 100.</a:t>
            </a:r>
          </a:p>
          <a:p>
            <a:pPr marL="0" indent="0">
              <a:spcBef>
                <a:spcPts val="0"/>
              </a:spcBef>
              <a:spcAft>
                <a:spcPts val="0"/>
              </a:spcAft>
              <a:buNone/>
            </a:pPr>
            <a:endParaRPr lang="en-US" dirty="0">
              <a:solidFill>
                <a:srgbClr val="0E101A"/>
              </a:solidFill>
              <a:effectLst/>
            </a:endParaRPr>
          </a:p>
          <a:p>
            <a:endParaRPr lang="en-IN" dirty="0"/>
          </a:p>
        </p:txBody>
      </p:sp>
      <p:pic>
        <p:nvPicPr>
          <p:cNvPr id="4" name="Picture 3">
            <a:extLst>
              <a:ext uri="{FF2B5EF4-FFF2-40B4-BE49-F238E27FC236}">
                <a16:creationId xmlns:a16="http://schemas.microsoft.com/office/drawing/2014/main" id="{76CCFD39-55F0-4F20-8714-0BAFB19F8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2125730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691A2-0875-41C3-AE9F-083237810B49}"/>
              </a:ext>
            </a:extLst>
          </p:cNvPr>
          <p:cNvSpPr>
            <a:spLocks noGrp="1"/>
          </p:cNvSpPr>
          <p:nvPr>
            <p:ph type="title"/>
          </p:nvPr>
        </p:nvSpPr>
        <p:spPr>
          <a:xfrm>
            <a:off x="1097280" y="286603"/>
            <a:ext cx="10058400" cy="1112989"/>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9418B22B-1E88-49B7-83F6-CF853B398661}"/>
              </a:ext>
            </a:extLst>
          </p:cNvPr>
          <p:cNvSpPr>
            <a:spLocks noGrp="1"/>
          </p:cNvSpPr>
          <p:nvPr>
            <p:ph idx="1"/>
          </p:nvPr>
        </p:nvSpPr>
        <p:spPr/>
        <p:txBody>
          <a:bodyPr>
            <a:normAutofit/>
          </a:bodyPr>
          <a:lstStyle/>
          <a:p>
            <a:pPr>
              <a:spcBef>
                <a:spcPts val="0"/>
              </a:spcBef>
              <a:spcAft>
                <a:spcPts val="0"/>
              </a:spcAft>
            </a:pPr>
            <a:r>
              <a:rPr lang="en-US" b="1" u="sng" dirty="0">
                <a:solidFill>
                  <a:srgbClr val="0E101A"/>
                </a:solidFill>
                <a:effectLst/>
              </a:rPr>
              <a:t>XGBoost Algorithm for Classification and Regression:</a:t>
            </a:r>
          </a:p>
          <a:p>
            <a:pPr>
              <a:spcBef>
                <a:spcPts val="0"/>
              </a:spcBef>
              <a:spcAft>
                <a:spcPts val="0"/>
              </a:spcAft>
            </a:pPr>
            <a:endParaRPr lang="en-US" b="1" u="sng" dirty="0">
              <a:solidFill>
                <a:srgbClr val="0E101A"/>
              </a:solidFill>
              <a:effectLst/>
            </a:endParaRPr>
          </a:p>
          <a:p>
            <a:pPr>
              <a:spcBef>
                <a:spcPts val="0"/>
              </a:spcBef>
              <a:spcAft>
                <a:spcPts val="0"/>
              </a:spcAft>
            </a:pPr>
            <a:r>
              <a:rPr lang="en-US" dirty="0">
                <a:solidFill>
                  <a:srgbClr val="0E101A"/>
                </a:solidFill>
              </a:rPr>
              <a:t>I</a:t>
            </a:r>
            <a:r>
              <a:rPr lang="en-US" dirty="0">
                <a:solidFill>
                  <a:srgbClr val="0E101A"/>
                </a:solidFill>
                <a:effectLst/>
              </a:rPr>
              <a:t>t is also known as</a:t>
            </a:r>
            <a:r>
              <a:rPr lang="en-US" b="1" dirty="0">
                <a:solidFill>
                  <a:srgbClr val="0E101A"/>
                </a:solidFill>
                <a:effectLst/>
              </a:rPr>
              <a:t> </a:t>
            </a:r>
            <a:r>
              <a:rPr lang="en-US" b="1" i="1" dirty="0">
                <a:solidFill>
                  <a:srgbClr val="0E101A"/>
                </a:solidFill>
                <a:effectLst/>
              </a:rPr>
              <a:t>“Extreme Gradient Boosting”.</a:t>
            </a:r>
          </a:p>
          <a:p>
            <a:pPr>
              <a:spcBef>
                <a:spcPts val="0"/>
              </a:spcBef>
              <a:spcAft>
                <a:spcPts val="0"/>
              </a:spcAft>
            </a:pPr>
            <a:endParaRPr lang="en-US" dirty="0">
              <a:solidFill>
                <a:srgbClr val="0E101A"/>
              </a:solidFill>
              <a:effectLst/>
            </a:endParaRPr>
          </a:p>
          <a:p>
            <a:pPr>
              <a:spcBef>
                <a:spcPts val="0"/>
              </a:spcBef>
              <a:spcAft>
                <a:spcPts val="0"/>
              </a:spcAft>
            </a:pPr>
            <a:r>
              <a:rPr lang="en-US" dirty="0">
                <a:solidFill>
                  <a:srgbClr val="0E101A"/>
                </a:solidFill>
                <a:effectLst/>
              </a:rPr>
              <a:t>XGboost is the most widely used algorithm in machine learning, whether the problem is a classification or a regression problem. It is known for its good performance as compared to all other ML algorithms. </a:t>
            </a:r>
          </a:p>
          <a:p>
            <a:pPr>
              <a:spcBef>
                <a:spcPts val="0"/>
              </a:spcBef>
              <a:spcAft>
                <a:spcPts val="0"/>
              </a:spcAft>
            </a:pPr>
            <a:endParaRPr lang="en-US" dirty="0">
              <a:solidFill>
                <a:srgbClr val="0E101A"/>
              </a:solidFill>
              <a:effectLst/>
            </a:endParaRPr>
          </a:p>
          <a:p>
            <a:pPr>
              <a:spcBef>
                <a:spcPts val="0"/>
              </a:spcBef>
              <a:spcAft>
                <a:spcPts val="0"/>
              </a:spcAft>
            </a:pPr>
            <a:r>
              <a:rPr lang="en-US" dirty="0">
                <a:solidFill>
                  <a:srgbClr val="0E101A"/>
                </a:solidFill>
                <a:effectLst/>
              </a:rPr>
              <a:t>XGBoost is an extension to gradient boosted decision trees (GBM) and is specially designed to improve speed and performance.</a:t>
            </a:r>
          </a:p>
          <a:p>
            <a:pPr marL="0" indent="0">
              <a:spcBef>
                <a:spcPts val="0"/>
              </a:spcBef>
              <a:spcAft>
                <a:spcPts val="0"/>
              </a:spcAft>
              <a:buNone/>
            </a:pPr>
            <a:endParaRPr lang="en-US" dirty="0">
              <a:solidFill>
                <a:srgbClr val="0E101A"/>
              </a:solidFill>
              <a:effectLst/>
            </a:endParaRPr>
          </a:p>
          <a:p>
            <a:pPr>
              <a:spcBef>
                <a:spcPts val="0"/>
              </a:spcBef>
              <a:spcAft>
                <a:spcPts val="0"/>
              </a:spcAft>
            </a:pPr>
            <a:r>
              <a:rPr lang="en-US" b="1" dirty="0">
                <a:solidFill>
                  <a:srgbClr val="0E101A"/>
                </a:solidFill>
                <a:effectLst/>
              </a:rPr>
              <a:t>“It is the execution of gradient boosted decision trees that are designed for high speed and performance.”</a:t>
            </a:r>
            <a:endParaRPr lang="en-US" dirty="0">
              <a:solidFill>
                <a:srgbClr val="0E101A"/>
              </a:solidFill>
              <a:effectLst/>
            </a:endParaRPr>
          </a:p>
          <a:p>
            <a:endParaRPr lang="en-IN" dirty="0"/>
          </a:p>
        </p:txBody>
      </p:sp>
      <p:pic>
        <p:nvPicPr>
          <p:cNvPr id="4" name="Picture 3">
            <a:extLst>
              <a:ext uri="{FF2B5EF4-FFF2-40B4-BE49-F238E27FC236}">
                <a16:creationId xmlns:a16="http://schemas.microsoft.com/office/drawing/2014/main" id="{114D2D12-E2C3-45C5-A0EA-24BE622AE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11689637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80D99-2A4D-4CEB-8531-61C2C29753BD}"/>
              </a:ext>
            </a:extLst>
          </p:cNvPr>
          <p:cNvSpPr>
            <a:spLocks noGrp="1"/>
          </p:cNvSpPr>
          <p:nvPr>
            <p:ph type="title"/>
          </p:nvPr>
        </p:nvSpPr>
        <p:spPr>
          <a:xfrm>
            <a:off x="1097280" y="286603"/>
            <a:ext cx="10058400" cy="1140981"/>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64588643-67C4-46CE-A8B5-EBF2387498AC}"/>
              </a:ext>
            </a:extLst>
          </p:cNvPr>
          <p:cNvSpPr>
            <a:spLocks noGrp="1"/>
          </p:cNvSpPr>
          <p:nvPr>
            <p:ph idx="1"/>
          </p:nvPr>
        </p:nvSpPr>
        <p:spPr/>
        <p:txBody>
          <a:bodyPr>
            <a:normAutofit lnSpcReduction="10000"/>
          </a:bodyPr>
          <a:lstStyle/>
          <a:p>
            <a:pPr>
              <a:spcBef>
                <a:spcPts val="0"/>
              </a:spcBef>
              <a:spcAft>
                <a:spcPts val="0"/>
              </a:spcAft>
            </a:pPr>
            <a:r>
              <a:rPr lang="en-US" b="1" u="sng" dirty="0">
                <a:solidFill>
                  <a:srgbClr val="0E101A"/>
                </a:solidFill>
                <a:effectLst/>
              </a:rPr>
              <a:t>What is the working behind XGBoost</a:t>
            </a:r>
            <a:r>
              <a:rPr lang="en-US" b="1" dirty="0">
                <a:solidFill>
                  <a:srgbClr val="0E101A"/>
                </a:solidFill>
                <a:effectLst/>
              </a:rPr>
              <a:t>?</a:t>
            </a:r>
          </a:p>
          <a:p>
            <a:pPr>
              <a:spcBef>
                <a:spcPts val="0"/>
              </a:spcBef>
              <a:spcAft>
                <a:spcPts val="0"/>
              </a:spcAft>
            </a:pPr>
            <a:endParaRPr lang="en-US" b="0"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Boosting is nothing but ensemble techniques where previous model errors are resolved in the new models. These models are added straight until no other improvement is seen. One of the best examples of such an algorithm is the AdaBoost algorithm. </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 Gradient boosting is a method where the new models are created that computes the error in the previous model and then leftover is added to make the final prediction. </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 It uses a gradient descent algorithm that is the reason it is called a “</a:t>
            </a:r>
            <a:r>
              <a:rPr lang="en-US" b="1" dirty="0">
                <a:solidFill>
                  <a:srgbClr val="0E101A"/>
                </a:solidFill>
                <a:effectLst/>
              </a:rPr>
              <a:t>Gradient Boosting Algorithm</a:t>
            </a:r>
            <a:r>
              <a:rPr lang="en-US" dirty="0">
                <a:solidFill>
                  <a:srgbClr val="0E101A"/>
                </a:solidFill>
                <a:effectLst/>
              </a:rPr>
              <a:t>”. Weather classification or regression methods are supported for both types of predictive modelling problems.</a:t>
            </a:r>
          </a:p>
          <a:p>
            <a:pPr>
              <a:spcBef>
                <a:spcPts val="0"/>
              </a:spcBef>
              <a:spcAft>
                <a:spcPts val="0"/>
              </a:spcAft>
              <a:buFont typeface="Wingdings" panose="05000000000000000000" pitchFamily="2" charset="2"/>
              <a:buChar char="v"/>
            </a:pPr>
            <a:endParaRPr lang="en-US" dirty="0">
              <a:solidFill>
                <a:srgbClr val="0E101A"/>
              </a:solidFill>
            </a:endParaRPr>
          </a:p>
          <a:p>
            <a:pPr>
              <a:spcBef>
                <a:spcPts val="0"/>
              </a:spcBef>
              <a:spcAft>
                <a:spcPts val="0"/>
              </a:spcAft>
              <a:buFont typeface="Wingdings" panose="05000000000000000000" pitchFamily="2" charset="2"/>
              <a:buChar char="v"/>
            </a:pPr>
            <a:r>
              <a:rPr lang="en-US" b="0" i="0" dirty="0">
                <a:solidFill>
                  <a:srgbClr val="000000"/>
                </a:solidFill>
                <a:effectLst/>
              </a:rPr>
              <a:t>XGBoost is an extension to gradient boosted decision trees (GBM) and specially designed to improve speed and performance.</a:t>
            </a:r>
            <a:endParaRPr lang="en-US" dirty="0">
              <a:solidFill>
                <a:srgbClr val="0E101A"/>
              </a:solidFill>
              <a:effectLst/>
            </a:endParaRPr>
          </a:p>
          <a:p>
            <a:endParaRPr lang="en-IN" dirty="0"/>
          </a:p>
        </p:txBody>
      </p:sp>
      <p:pic>
        <p:nvPicPr>
          <p:cNvPr id="4" name="Picture 3">
            <a:extLst>
              <a:ext uri="{FF2B5EF4-FFF2-40B4-BE49-F238E27FC236}">
                <a16:creationId xmlns:a16="http://schemas.microsoft.com/office/drawing/2014/main" id="{70420902-F210-4CAE-B98F-81532823B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11982245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F0234-E0B4-4702-A132-F0DD844449B9}"/>
              </a:ext>
            </a:extLst>
          </p:cNvPr>
          <p:cNvSpPr>
            <a:spLocks noGrp="1"/>
          </p:cNvSpPr>
          <p:nvPr>
            <p:ph type="title"/>
          </p:nvPr>
        </p:nvSpPr>
        <p:spPr>
          <a:xfrm>
            <a:off x="1097280" y="286603"/>
            <a:ext cx="10058400" cy="1178303"/>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D9EF3862-B857-40A7-ADC1-49A230E0451F}"/>
              </a:ext>
            </a:extLst>
          </p:cNvPr>
          <p:cNvSpPr>
            <a:spLocks noGrp="1"/>
          </p:cNvSpPr>
          <p:nvPr>
            <p:ph idx="1"/>
          </p:nvPr>
        </p:nvSpPr>
        <p:spPr>
          <a:xfrm>
            <a:off x="1097280" y="1845733"/>
            <a:ext cx="10058400" cy="4725663"/>
          </a:xfrm>
        </p:spPr>
        <p:txBody>
          <a:bodyPr>
            <a:normAutofit fontScale="92500" lnSpcReduction="20000"/>
          </a:bodyPr>
          <a:lstStyle/>
          <a:p>
            <a:pPr>
              <a:spcBef>
                <a:spcPts val="0"/>
              </a:spcBef>
              <a:spcAft>
                <a:spcPts val="0"/>
              </a:spcAft>
            </a:pPr>
            <a:r>
              <a:rPr lang="en-US" b="1" u="sng" dirty="0">
                <a:solidFill>
                  <a:srgbClr val="0E101A"/>
                </a:solidFill>
                <a:effectLst/>
              </a:rPr>
              <a:t>Let’s understand the reason behind the good performance of XGboost</a:t>
            </a:r>
            <a:r>
              <a:rPr lang="en-US" b="1" dirty="0">
                <a:solidFill>
                  <a:srgbClr val="0E101A"/>
                </a:solidFill>
                <a:effectLst/>
              </a:rPr>
              <a:t> - </a:t>
            </a:r>
          </a:p>
          <a:p>
            <a:pPr>
              <a:spcBef>
                <a:spcPts val="0"/>
              </a:spcBef>
              <a:spcAft>
                <a:spcPts val="0"/>
              </a:spcAft>
            </a:pPr>
            <a:endParaRPr lang="en-US" b="1" dirty="0">
              <a:solidFill>
                <a:srgbClr val="0E101A"/>
              </a:solidFill>
              <a:effectLst/>
            </a:endParaRPr>
          </a:p>
          <a:p>
            <a:pPr>
              <a:spcBef>
                <a:spcPts val="0"/>
              </a:spcBef>
              <a:spcAft>
                <a:spcPts val="0"/>
              </a:spcAft>
            </a:pPr>
            <a:r>
              <a:rPr lang="en-US" dirty="0">
                <a:solidFill>
                  <a:srgbClr val="0E101A"/>
                </a:solidFill>
                <a:effectLst/>
              </a:rPr>
              <a:t> </a:t>
            </a:r>
            <a:r>
              <a:rPr lang="en-US" b="1" u="sng" dirty="0">
                <a:solidFill>
                  <a:srgbClr val="0E101A"/>
                </a:solidFill>
                <a:effectLst/>
              </a:rPr>
              <a:t>Regularization</a:t>
            </a:r>
            <a:r>
              <a:rPr lang="en-US" b="1" dirty="0">
                <a:solidFill>
                  <a:srgbClr val="0E101A"/>
                </a:solidFill>
                <a:effectLst/>
              </a:rPr>
              <a:t>: </a:t>
            </a:r>
          </a:p>
          <a:p>
            <a:pPr>
              <a:spcBef>
                <a:spcPts val="0"/>
              </a:spcBef>
              <a:spcAft>
                <a:spcPts val="0"/>
              </a:spcAft>
            </a:pPr>
            <a:endParaRPr lang="en-US" dirty="0">
              <a:solidFill>
                <a:srgbClr val="0E101A"/>
              </a:solidFill>
              <a:effectLst/>
            </a:endParaRPr>
          </a:p>
          <a:p>
            <a:pPr>
              <a:spcBef>
                <a:spcPts val="0"/>
              </a:spcBef>
              <a:spcAft>
                <a:spcPts val="0"/>
              </a:spcAft>
            </a:pPr>
            <a:r>
              <a:rPr lang="en-US" dirty="0">
                <a:solidFill>
                  <a:srgbClr val="0E101A"/>
                </a:solidFill>
                <a:effectLst/>
              </a:rPr>
              <a:t>This is considered to be a dominant factor of the algorithm. Regularization is a technique that is used to get rid of the overfitting of the model. </a:t>
            </a:r>
          </a:p>
          <a:p>
            <a:pPr>
              <a:spcBef>
                <a:spcPts val="0"/>
              </a:spcBef>
              <a:spcAft>
                <a:spcPts val="0"/>
              </a:spcAft>
            </a:pPr>
            <a:endParaRPr lang="en-US" dirty="0">
              <a:solidFill>
                <a:srgbClr val="0E101A"/>
              </a:solidFill>
              <a:effectLst/>
            </a:endParaRPr>
          </a:p>
          <a:p>
            <a:pPr>
              <a:spcBef>
                <a:spcPts val="0"/>
              </a:spcBef>
              <a:spcAft>
                <a:spcPts val="0"/>
              </a:spcAft>
            </a:pPr>
            <a:r>
              <a:rPr lang="en-US" dirty="0">
                <a:solidFill>
                  <a:srgbClr val="0E101A"/>
                </a:solidFill>
                <a:effectLst/>
              </a:rPr>
              <a:t> </a:t>
            </a:r>
            <a:r>
              <a:rPr lang="en-US" b="1" u="sng" dirty="0">
                <a:solidFill>
                  <a:srgbClr val="0E101A"/>
                </a:solidFill>
                <a:effectLst/>
              </a:rPr>
              <a:t>Cross-Validation</a:t>
            </a:r>
            <a:r>
              <a:rPr lang="en-US" b="1" dirty="0">
                <a:solidFill>
                  <a:srgbClr val="0E101A"/>
                </a:solidFill>
                <a:effectLst/>
              </a:rPr>
              <a:t>: </a:t>
            </a:r>
          </a:p>
          <a:p>
            <a:pPr>
              <a:spcBef>
                <a:spcPts val="0"/>
              </a:spcBef>
              <a:spcAft>
                <a:spcPts val="0"/>
              </a:spcAft>
            </a:pPr>
            <a:endParaRPr lang="en-US" dirty="0">
              <a:solidFill>
                <a:srgbClr val="0E101A"/>
              </a:solidFill>
              <a:effectLst/>
            </a:endParaRPr>
          </a:p>
          <a:p>
            <a:pPr>
              <a:spcBef>
                <a:spcPts val="0"/>
              </a:spcBef>
              <a:spcAft>
                <a:spcPts val="0"/>
              </a:spcAft>
            </a:pPr>
            <a:r>
              <a:rPr lang="en-US" dirty="0">
                <a:solidFill>
                  <a:srgbClr val="0E101A"/>
                </a:solidFill>
                <a:effectLst/>
              </a:rPr>
              <a:t>We use cross-validation by importing the function from sklearn but XGboost is enabled with an inbuilt CV function.</a:t>
            </a:r>
          </a:p>
          <a:p>
            <a:pPr>
              <a:spcBef>
                <a:spcPts val="0"/>
              </a:spcBef>
              <a:spcAft>
                <a:spcPts val="0"/>
              </a:spcAft>
            </a:pPr>
            <a:endParaRPr lang="en-US" dirty="0">
              <a:solidFill>
                <a:srgbClr val="0E101A"/>
              </a:solidFill>
              <a:effectLst/>
            </a:endParaRPr>
          </a:p>
          <a:p>
            <a:pPr>
              <a:spcBef>
                <a:spcPts val="0"/>
              </a:spcBef>
              <a:spcAft>
                <a:spcPts val="0"/>
              </a:spcAft>
            </a:pPr>
            <a:r>
              <a:rPr lang="en-US" dirty="0">
                <a:solidFill>
                  <a:srgbClr val="0E101A"/>
                </a:solidFill>
                <a:effectLst/>
              </a:rPr>
              <a:t> </a:t>
            </a:r>
            <a:r>
              <a:rPr lang="en-US" b="1" u="sng" dirty="0">
                <a:solidFill>
                  <a:srgbClr val="0E101A"/>
                </a:solidFill>
                <a:effectLst/>
              </a:rPr>
              <a:t>Missing Value</a:t>
            </a:r>
            <a:r>
              <a:rPr lang="en-US" b="1" dirty="0">
                <a:solidFill>
                  <a:srgbClr val="0E101A"/>
                </a:solidFill>
                <a:effectLst/>
              </a:rPr>
              <a:t>:  </a:t>
            </a:r>
          </a:p>
          <a:p>
            <a:pPr>
              <a:spcBef>
                <a:spcPts val="0"/>
              </a:spcBef>
              <a:spcAft>
                <a:spcPts val="0"/>
              </a:spcAft>
            </a:pPr>
            <a:endParaRPr lang="en-US" dirty="0">
              <a:solidFill>
                <a:srgbClr val="0E101A"/>
              </a:solidFill>
              <a:effectLst/>
            </a:endParaRPr>
          </a:p>
          <a:p>
            <a:pPr>
              <a:spcBef>
                <a:spcPts val="0"/>
              </a:spcBef>
              <a:spcAft>
                <a:spcPts val="0"/>
              </a:spcAft>
            </a:pPr>
            <a:r>
              <a:rPr lang="en-US" dirty="0">
                <a:solidFill>
                  <a:srgbClr val="0E101A"/>
                </a:solidFill>
                <a:effectLst/>
              </a:rPr>
              <a:t>It is designed in such a way that it can handle missing values. It finds out the trends in the missing values and apprehends them.</a:t>
            </a:r>
          </a:p>
          <a:p>
            <a:pPr marL="0" indent="0">
              <a:spcBef>
                <a:spcPts val="0"/>
              </a:spcBef>
              <a:spcAft>
                <a:spcPts val="0"/>
              </a:spcAft>
              <a:buNone/>
            </a:pPr>
            <a:endParaRPr lang="en-US" dirty="0">
              <a:solidFill>
                <a:srgbClr val="0E101A"/>
              </a:solidFill>
              <a:effectLst/>
            </a:endParaRPr>
          </a:p>
          <a:p>
            <a:pPr>
              <a:spcBef>
                <a:spcPts val="0"/>
              </a:spcBef>
              <a:spcAft>
                <a:spcPts val="0"/>
              </a:spcAft>
            </a:pPr>
            <a:r>
              <a:rPr lang="en-US" dirty="0">
                <a:solidFill>
                  <a:srgbClr val="0E101A"/>
                </a:solidFill>
                <a:effectLst/>
              </a:rPr>
              <a:t> </a:t>
            </a:r>
            <a:r>
              <a:rPr lang="en-US" b="1" u="sng" dirty="0">
                <a:solidFill>
                  <a:srgbClr val="0E101A"/>
                </a:solidFill>
                <a:effectLst/>
              </a:rPr>
              <a:t>Flexibility</a:t>
            </a:r>
            <a:r>
              <a:rPr lang="en-US" b="1" dirty="0">
                <a:solidFill>
                  <a:srgbClr val="0E101A"/>
                </a:solidFill>
                <a:effectLst/>
              </a:rPr>
              <a:t>:</a:t>
            </a:r>
          </a:p>
          <a:p>
            <a:pPr>
              <a:spcBef>
                <a:spcPts val="0"/>
              </a:spcBef>
              <a:spcAft>
                <a:spcPts val="0"/>
              </a:spcAft>
            </a:pPr>
            <a:endParaRPr lang="en-US" dirty="0">
              <a:solidFill>
                <a:srgbClr val="0E101A"/>
              </a:solidFill>
              <a:effectLst/>
            </a:endParaRPr>
          </a:p>
          <a:p>
            <a:pPr>
              <a:spcBef>
                <a:spcPts val="0"/>
              </a:spcBef>
              <a:spcAft>
                <a:spcPts val="0"/>
              </a:spcAft>
            </a:pPr>
            <a:r>
              <a:rPr lang="en-US" dirty="0">
                <a:solidFill>
                  <a:srgbClr val="0E101A"/>
                </a:solidFill>
                <a:effectLst/>
              </a:rPr>
              <a:t>It gives support to objective functions. They are the function used to evaluate the performance of the model and also it can handle the user-defined validation metrics.</a:t>
            </a:r>
          </a:p>
          <a:p>
            <a:endParaRPr lang="en-IN" dirty="0"/>
          </a:p>
        </p:txBody>
      </p:sp>
      <p:pic>
        <p:nvPicPr>
          <p:cNvPr id="4" name="Picture 3">
            <a:extLst>
              <a:ext uri="{FF2B5EF4-FFF2-40B4-BE49-F238E27FC236}">
                <a16:creationId xmlns:a16="http://schemas.microsoft.com/office/drawing/2014/main" id="{040428E2-C52A-44CB-AE54-D1197A5C4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7707525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0E838-A1CD-45C0-BAED-0D13DA6FF78B}"/>
              </a:ext>
            </a:extLst>
          </p:cNvPr>
          <p:cNvSpPr>
            <a:spLocks noGrp="1"/>
          </p:cNvSpPr>
          <p:nvPr>
            <p:ph type="title"/>
          </p:nvPr>
        </p:nvSpPr>
        <p:spPr>
          <a:xfrm>
            <a:off x="1097280" y="286603"/>
            <a:ext cx="10058400" cy="1178303"/>
          </a:xfrm>
        </p:spPr>
        <p:txBody>
          <a:bodyPr>
            <a:normAutofit/>
          </a:bodyPr>
          <a:lstStyle/>
          <a:p>
            <a:r>
              <a:rPr lang="en-US" sz="2800" dirty="0">
                <a:latin typeface="+mn-lt"/>
              </a:rPr>
              <a:t>Predictive Analytics</a:t>
            </a:r>
            <a:endParaRPr lang="en-IN" sz="2800" dirty="0"/>
          </a:p>
        </p:txBody>
      </p:sp>
      <p:sp>
        <p:nvSpPr>
          <p:cNvPr id="8" name="Content Placeholder 7">
            <a:extLst>
              <a:ext uri="{FF2B5EF4-FFF2-40B4-BE49-F238E27FC236}">
                <a16:creationId xmlns:a16="http://schemas.microsoft.com/office/drawing/2014/main" id="{018310F5-A44C-4BD7-A07F-921597F40FB0}"/>
              </a:ext>
            </a:extLst>
          </p:cNvPr>
          <p:cNvSpPr>
            <a:spLocks noGrp="1"/>
          </p:cNvSpPr>
          <p:nvPr>
            <p:ph idx="1"/>
          </p:nvPr>
        </p:nvSpPr>
        <p:spPr/>
        <p:txBody>
          <a:bodyPr>
            <a:normAutofit fontScale="92500" lnSpcReduction="10000"/>
          </a:bodyPr>
          <a:lstStyle/>
          <a:p>
            <a:pPr>
              <a:buFont typeface="Wingdings" panose="05000000000000000000" pitchFamily="2" charset="2"/>
              <a:buChar char="ü"/>
            </a:pPr>
            <a:r>
              <a:rPr lang="en-IN" u="sng" dirty="0"/>
              <a:t>Fitting XGBoost to the training data.</a:t>
            </a:r>
          </a:p>
          <a:p>
            <a:pPr>
              <a:buFont typeface="Wingdings" panose="05000000000000000000" pitchFamily="2" charset="2"/>
              <a:buChar char="Ø"/>
            </a:pPr>
            <a:r>
              <a:rPr lang="en-US" dirty="0">
                <a:solidFill>
                  <a:srgbClr val="0E101A"/>
                </a:solidFill>
                <a:effectLst/>
              </a:rPr>
              <a:t>The code is given below:</a:t>
            </a:r>
            <a:endParaRPr lang="en-IN" dirty="0"/>
          </a:p>
          <a:p>
            <a:r>
              <a:rPr lang="en-IN" dirty="0"/>
              <a:t>import xgboost </a:t>
            </a:r>
          </a:p>
          <a:p>
            <a:r>
              <a:rPr lang="en-IN" dirty="0"/>
              <a:t>xgbmy_model = xgb.XGBClassifier()</a:t>
            </a:r>
          </a:p>
          <a:p>
            <a:r>
              <a:rPr lang="en-IN" dirty="0"/>
              <a:t>my_model.fit(X_train, y_train)   </a:t>
            </a:r>
          </a:p>
          <a:p>
            <a:pPr>
              <a:buFont typeface="Wingdings" panose="05000000000000000000" pitchFamily="2" charset="2"/>
              <a:buChar char="Ø"/>
            </a:pPr>
            <a:r>
              <a:rPr lang="en-IN" dirty="0"/>
              <a:t>Predicting the Test set results</a:t>
            </a:r>
          </a:p>
          <a:p>
            <a:r>
              <a:rPr lang="en-IN" dirty="0"/>
              <a:t>y_pred = my_model.predict(X_test)  </a:t>
            </a:r>
          </a:p>
          <a:p>
            <a:pPr>
              <a:buFont typeface="Wingdings" panose="05000000000000000000" pitchFamily="2" charset="2"/>
              <a:buChar char="Ø"/>
            </a:pPr>
            <a:r>
              <a:rPr lang="en-IN" dirty="0"/>
              <a:t> Making the Confusion Matrix</a:t>
            </a:r>
          </a:p>
          <a:p>
            <a:r>
              <a:rPr lang="en-IN" dirty="0"/>
              <a:t>from sklearn.metrics import confusion_matrix</a:t>
            </a:r>
          </a:p>
          <a:p>
            <a:r>
              <a:rPr lang="en-IN" dirty="0"/>
              <a:t>cm = confusion_matrix(y_test, y_pred)</a:t>
            </a:r>
          </a:p>
        </p:txBody>
      </p:sp>
      <p:pic>
        <p:nvPicPr>
          <p:cNvPr id="4" name="Picture 3">
            <a:extLst>
              <a:ext uri="{FF2B5EF4-FFF2-40B4-BE49-F238E27FC236}">
                <a16:creationId xmlns:a16="http://schemas.microsoft.com/office/drawing/2014/main" id="{CC788134-4621-4B3E-92C8-64DFFCCF4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31874099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06FC1-97E9-41B6-ABC7-F7745FE42989}"/>
              </a:ext>
            </a:extLst>
          </p:cNvPr>
          <p:cNvSpPr>
            <a:spLocks noGrp="1"/>
          </p:cNvSpPr>
          <p:nvPr>
            <p:ph type="title"/>
          </p:nvPr>
        </p:nvSpPr>
        <p:spPr>
          <a:xfrm>
            <a:off x="1097280" y="286603"/>
            <a:ext cx="10058400" cy="1140981"/>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3243E9AB-F455-4C26-A0AE-E8F5A336F942}"/>
              </a:ext>
            </a:extLst>
          </p:cNvPr>
          <p:cNvSpPr>
            <a:spLocks noGrp="1"/>
          </p:cNvSpPr>
          <p:nvPr>
            <p:ph idx="1"/>
          </p:nvPr>
        </p:nvSpPr>
        <p:spPr>
          <a:xfrm>
            <a:off x="1097280" y="1845733"/>
            <a:ext cx="10058400" cy="4452429"/>
          </a:xfrm>
        </p:spPr>
        <p:txBody>
          <a:bodyPr>
            <a:normAutofit fontScale="92500" lnSpcReduction="20000"/>
          </a:bodyPr>
          <a:lstStyle/>
          <a:p>
            <a:pPr>
              <a:spcBef>
                <a:spcPts val="0"/>
              </a:spcBef>
              <a:spcAft>
                <a:spcPts val="0"/>
              </a:spcAft>
            </a:pPr>
            <a:r>
              <a:rPr lang="en-US" b="1" u="sng" dirty="0">
                <a:solidFill>
                  <a:srgbClr val="0E101A"/>
                </a:solidFill>
                <a:effectLst/>
              </a:rPr>
              <a:t>Cat Boost:</a:t>
            </a:r>
          </a:p>
          <a:p>
            <a:pPr>
              <a:spcBef>
                <a:spcPts val="0"/>
              </a:spcBef>
              <a:spcAft>
                <a:spcPts val="0"/>
              </a:spcAft>
            </a:pPr>
            <a:endParaRPr lang="en-US" b="1" u="sng" dirty="0">
              <a:solidFill>
                <a:srgbClr val="0E101A"/>
              </a:solidFill>
              <a:effectLst/>
            </a:endParaRPr>
          </a:p>
          <a:p>
            <a:pPr>
              <a:spcBef>
                <a:spcPts val="0"/>
              </a:spcBef>
              <a:spcAft>
                <a:spcPts val="0"/>
              </a:spcAft>
              <a:buFont typeface="Wingdings" panose="05000000000000000000" pitchFamily="2" charset="2"/>
              <a:buChar char="v"/>
            </a:pPr>
            <a:r>
              <a:rPr lang="en-US" b="0" dirty="0">
                <a:solidFill>
                  <a:srgbClr val="0E101A"/>
                </a:solidFill>
                <a:effectLst/>
              </a:rPr>
              <a:t>“Cat Boost” name comes from two words “</a:t>
            </a:r>
            <a:r>
              <a:rPr lang="en-US" b="1" dirty="0">
                <a:solidFill>
                  <a:srgbClr val="0E101A"/>
                </a:solidFill>
                <a:effectLst/>
              </a:rPr>
              <a:t>Cat</a:t>
            </a:r>
            <a:r>
              <a:rPr lang="en-US" b="0" dirty="0">
                <a:solidFill>
                  <a:srgbClr val="0E101A"/>
                </a:solidFill>
                <a:effectLst/>
              </a:rPr>
              <a:t>egory” and “</a:t>
            </a:r>
            <a:r>
              <a:rPr lang="en-US" b="1" dirty="0">
                <a:solidFill>
                  <a:srgbClr val="0E101A"/>
                </a:solidFill>
                <a:effectLst/>
              </a:rPr>
              <a:t>Boost</a:t>
            </a:r>
            <a:r>
              <a:rPr lang="en-US" b="0" dirty="0">
                <a:solidFill>
                  <a:srgbClr val="0E101A"/>
                </a:solidFill>
                <a:effectLst/>
              </a:rPr>
              <a:t>ing”.</a:t>
            </a:r>
          </a:p>
          <a:p>
            <a:pPr>
              <a:spcBef>
                <a:spcPts val="0"/>
              </a:spcBef>
              <a:spcAft>
                <a:spcPts val="0"/>
              </a:spcAft>
              <a:buFont typeface="Wingdings" panose="05000000000000000000" pitchFamily="2" charset="2"/>
              <a:buChar char="ü"/>
            </a:pPr>
            <a:endParaRPr lang="en-US" b="0" u="sng" dirty="0">
              <a:solidFill>
                <a:srgbClr val="0E101A"/>
              </a:solidFill>
              <a:effectLst/>
            </a:endParaRPr>
          </a:p>
          <a:p>
            <a:pPr>
              <a:spcBef>
                <a:spcPts val="0"/>
              </a:spcBef>
              <a:spcAft>
                <a:spcPts val="0"/>
              </a:spcAft>
              <a:buFont typeface="Wingdings" panose="05000000000000000000" pitchFamily="2" charset="2"/>
              <a:buChar char="ü"/>
            </a:pPr>
            <a:r>
              <a:rPr lang="en-US" b="0" u="sng" dirty="0">
                <a:solidFill>
                  <a:srgbClr val="0E101A"/>
                </a:solidFill>
                <a:effectLst/>
              </a:rPr>
              <a:t>What is Cat Boost?</a:t>
            </a:r>
          </a:p>
          <a:p>
            <a:pPr>
              <a:spcBef>
                <a:spcPts val="0"/>
              </a:spcBef>
              <a:spcAft>
                <a:spcPts val="0"/>
              </a:spcAft>
              <a:buFont typeface="Wingdings" panose="05000000000000000000" pitchFamily="2" charset="2"/>
              <a:buChar char="v"/>
            </a:pPr>
            <a:endParaRPr lang="en-US" b="0"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Cat Boost is a recently open-sourced machine learning algorithm from Yandex. It can easily integrate with deep learning frameworks like Google’s TensorFlow and Apple’s Core ML. </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 To top it up, it provides best-in-class accuracy.</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a:t>
            </a:r>
            <a:r>
              <a:rPr lang="en-US" b="1" dirty="0">
                <a:solidFill>
                  <a:srgbClr val="0E101A"/>
                </a:solidFill>
                <a:effectLst/>
              </a:rPr>
              <a:t>Boost</a:t>
            </a:r>
            <a:r>
              <a:rPr lang="en-US" dirty="0">
                <a:solidFill>
                  <a:srgbClr val="0E101A"/>
                </a:solidFill>
                <a:effectLst/>
              </a:rPr>
              <a:t>” comes from gradient boosting machine learning algorithm as this library is based on gradient boosting library. Gradient boosting is a powerful machine learning algorithm that is widely applied to multiple types of business challenges like fraud detection, recommendation items, forecasting.</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It can also return very good results with relatively less data, unlike DL models that need to learn from a massive amount of data.</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As discussed, the library works well with multiple </a:t>
            </a:r>
            <a:r>
              <a:rPr lang="en-US" b="1" dirty="0">
                <a:solidFill>
                  <a:srgbClr val="0E101A"/>
                </a:solidFill>
                <a:effectLst/>
              </a:rPr>
              <a:t>Cat</a:t>
            </a:r>
            <a:r>
              <a:rPr lang="en-US" dirty="0">
                <a:solidFill>
                  <a:srgbClr val="0E101A"/>
                </a:solidFill>
                <a:effectLst/>
              </a:rPr>
              <a:t>egories of data, such as audio, text, image including historical data.</a:t>
            </a:r>
          </a:p>
          <a:p>
            <a:endParaRPr lang="en-IN" dirty="0"/>
          </a:p>
        </p:txBody>
      </p:sp>
      <p:pic>
        <p:nvPicPr>
          <p:cNvPr id="4" name="Picture 3">
            <a:extLst>
              <a:ext uri="{FF2B5EF4-FFF2-40B4-BE49-F238E27FC236}">
                <a16:creationId xmlns:a16="http://schemas.microsoft.com/office/drawing/2014/main" id="{270AD3A5-A1A5-4990-99EE-C09F117E98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19579253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60F36-5006-413D-9867-3DE7F6EAC32F}"/>
              </a:ext>
            </a:extLst>
          </p:cNvPr>
          <p:cNvSpPr>
            <a:spLocks noGrp="1"/>
          </p:cNvSpPr>
          <p:nvPr>
            <p:ph type="title"/>
          </p:nvPr>
        </p:nvSpPr>
        <p:spPr>
          <a:xfrm>
            <a:off x="1097280" y="286604"/>
            <a:ext cx="10058400" cy="1094328"/>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512DDB61-7CF9-4CDD-A567-196867CF5836}"/>
              </a:ext>
            </a:extLst>
          </p:cNvPr>
          <p:cNvSpPr>
            <a:spLocks noGrp="1"/>
          </p:cNvSpPr>
          <p:nvPr>
            <p:ph idx="1"/>
          </p:nvPr>
        </p:nvSpPr>
        <p:spPr>
          <a:xfrm>
            <a:off x="1097280" y="1845734"/>
            <a:ext cx="10058400" cy="4517744"/>
          </a:xfrm>
        </p:spPr>
        <p:txBody>
          <a:bodyPr>
            <a:normAutofit fontScale="92500" lnSpcReduction="10000"/>
          </a:bodyPr>
          <a:lstStyle/>
          <a:p>
            <a:pPr>
              <a:spcBef>
                <a:spcPts val="0"/>
              </a:spcBef>
              <a:spcAft>
                <a:spcPts val="0"/>
              </a:spcAft>
              <a:buFont typeface="Wingdings" panose="05000000000000000000" pitchFamily="2" charset="2"/>
              <a:buChar char="v"/>
            </a:pPr>
            <a:r>
              <a:rPr lang="en-US" dirty="0">
                <a:solidFill>
                  <a:srgbClr val="0E101A"/>
                </a:solidFill>
                <a:effectLst/>
              </a:rPr>
              <a:t>The Cat Boost library can be used to solve both classification and regression challenges. </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For classification, you can use “</a:t>
            </a:r>
            <a:r>
              <a:rPr lang="en-US" b="1" i="1" dirty="0">
                <a:solidFill>
                  <a:srgbClr val="0E101A"/>
                </a:solidFill>
                <a:effectLst/>
              </a:rPr>
              <a:t>CatBoostClassifier</a:t>
            </a:r>
            <a:r>
              <a:rPr lang="en-US" dirty="0">
                <a:solidFill>
                  <a:srgbClr val="0E101A"/>
                </a:solidFill>
                <a:effectLst/>
              </a:rPr>
              <a:t>” and for regression, “</a:t>
            </a:r>
            <a:r>
              <a:rPr lang="en-US" b="1" i="1" dirty="0">
                <a:solidFill>
                  <a:srgbClr val="0E101A"/>
                </a:solidFill>
                <a:effectLst/>
              </a:rPr>
              <a:t>CatBoostRegressor</a:t>
            </a:r>
            <a:r>
              <a:rPr lang="en-US" dirty="0">
                <a:solidFill>
                  <a:srgbClr val="0E101A"/>
                </a:solidFill>
                <a:effectLst/>
              </a:rPr>
              <a:t>“.</a:t>
            </a:r>
          </a:p>
          <a:p>
            <a:pPr marL="0" indent="0">
              <a:spcBef>
                <a:spcPts val="0"/>
              </a:spcBef>
              <a:spcAft>
                <a:spcPts val="0"/>
              </a:spcAft>
              <a:buNone/>
            </a:pPr>
            <a:endParaRPr lang="en-US" dirty="0">
              <a:solidFill>
                <a:srgbClr val="0E101A"/>
              </a:solidFill>
            </a:endParaRPr>
          </a:p>
          <a:p>
            <a:pPr>
              <a:spcBef>
                <a:spcPts val="0"/>
              </a:spcBef>
              <a:spcAft>
                <a:spcPts val="0"/>
              </a:spcAft>
              <a:buFont typeface="Wingdings" panose="05000000000000000000" pitchFamily="2" charset="2"/>
              <a:buChar char="Ø"/>
            </a:pPr>
            <a:r>
              <a:rPr lang="en-US" dirty="0">
                <a:solidFill>
                  <a:srgbClr val="0E101A"/>
                </a:solidFill>
                <a:effectLst/>
              </a:rPr>
              <a:t>The code is given below:</a:t>
            </a:r>
          </a:p>
          <a:p>
            <a:pPr>
              <a:spcBef>
                <a:spcPts val="0"/>
              </a:spcBef>
              <a:spcAft>
                <a:spcPts val="0"/>
              </a:spcAft>
            </a:pPr>
            <a:endParaRPr lang="en-US" dirty="0">
              <a:solidFill>
                <a:srgbClr val="0E101A"/>
              </a:solidFill>
              <a:effectLst/>
            </a:endParaRPr>
          </a:p>
          <a:p>
            <a:pPr>
              <a:spcBef>
                <a:spcPts val="0"/>
              </a:spcBef>
              <a:spcAft>
                <a:spcPts val="0"/>
              </a:spcAft>
            </a:pPr>
            <a:r>
              <a:rPr lang="en-US" dirty="0">
                <a:solidFill>
                  <a:srgbClr val="0E101A"/>
                </a:solidFill>
                <a:effectLst/>
              </a:rPr>
              <a:t>model = CatBoostClassifier(iterations=50)</a:t>
            </a:r>
          </a:p>
          <a:p>
            <a:pPr>
              <a:spcBef>
                <a:spcPts val="0"/>
              </a:spcBef>
              <a:spcAft>
                <a:spcPts val="0"/>
              </a:spcAft>
            </a:pPr>
            <a:endParaRPr lang="en-US" dirty="0">
              <a:solidFill>
                <a:srgbClr val="0E101A"/>
              </a:solidFill>
              <a:effectLst/>
            </a:endParaRPr>
          </a:p>
          <a:p>
            <a:pPr>
              <a:spcBef>
                <a:spcPts val="0"/>
              </a:spcBef>
              <a:spcAft>
                <a:spcPts val="0"/>
              </a:spcAft>
              <a:buFont typeface="Wingdings" panose="05000000000000000000" pitchFamily="2" charset="2"/>
              <a:buChar char="Ø"/>
            </a:pPr>
            <a:r>
              <a:rPr lang="en-US" dirty="0">
                <a:solidFill>
                  <a:srgbClr val="0E101A"/>
                </a:solidFill>
                <a:effectLst/>
              </a:rPr>
              <a:t>fit the model with the training data</a:t>
            </a:r>
          </a:p>
          <a:p>
            <a:pPr>
              <a:spcBef>
                <a:spcPts val="0"/>
              </a:spcBef>
              <a:spcAft>
                <a:spcPts val="0"/>
              </a:spcAft>
            </a:pPr>
            <a:endParaRPr lang="en-US" dirty="0">
              <a:solidFill>
                <a:srgbClr val="0E101A"/>
              </a:solidFill>
              <a:effectLst/>
            </a:endParaRPr>
          </a:p>
          <a:p>
            <a:pPr>
              <a:spcBef>
                <a:spcPts val="0"/>
              </a:spcBef>
              <a:spcAft>
                <a:spcPts val="0"/>
              </a:spcAft>
            </a:pPr>
            <a:r>
              <a:rPr lang="en-US" dirty="0">
                <a:solidFill>
                  <a:srgbClr val="0E101A"/>
                </a:solidFill>
                <a:effectLst/>
              </a:rPr>
              <a:t>model.fit(train_x,train_y,cat_features = categorical_var,plot=False)</a:t>
            </a:r>
          </a:p>
          <a:p>
            <a:pPr>
              <a:spcBef>
                <a:spcPts val="0"/>
              </a:spcBef>
              <a:spcAft>
                <a:spcPts val="0"/>
              </a:spcAft>
            </a:pPr>
            <a:endParaRPr lang="en-US" dirty="0">
              <a:solidFill>
                <a:srgbClr val="0E101A"/>
              </a:solidFill>
              <a:effectLst/>
            </a:endParaRPr>
          </a:p>
          <a:p>
            <a:pPr>
              <a:spcBef>
                <a:spcPts val="0"/>
              </a:spcBef>
              <a:spcAft>
                <a:spcPts val="0"/>
              </a:spcAft>
              <a:buFont typeface="Wingdings" panose="05000000000000000000" pitchFamily="2" charset="2"/>
              <a:buChar char="Ø"/>
            </a:pPr>
            <a:r>
              <a:rPr lang="en-US" dirty="0">
                <a:solidFill>
                  <a:srgbClr val="0E101A"/>
                </a:solidFill>
                <a:effectLst/>
              </a:rPr>
              <a:t>predict the target on the test dataset</a:t>
            </a:r>
          </a:p>
          <a:p>
            <a:pPr>
              <a:spcBef>
                <a:spcPts val="0"/>
              </a:spcBef>
              <a:spcAft>
                <a:spcPts val="0"/>
              </a:spcAft>
            </a:pPr>
            <a:endParaRPr lang="en-US" dirty="0">
              <a:solidFill>
                <a:srgbClr val="0E101A"/>
              </a:solidFill>
              <a:effectLst/>
            </a:endParaRPr>
          </a:p>
          <a:p>
            <a:pPr>
              <a:spcBef>
                <a:spcPts val="0"/>
              </a:spcBef>
              <a:spcAft>
                <a:spcPts val="0"/>
              </a:spcAft>
            </a:pPr>
            <a:r>
              <a:rPr lang="en-US" dirty="0">
                <a:solidFill>
                  <a:srgbClr val="0E101A"/>
                </a:solidFill>
                <a:effectLst/>
              </a:rPr>
              <a:t>predict_test = model.predict(test_x)</a:t>
            </a:r>
          </a:p>
          <a:p>
            <a:pPr>
              <a:spcBef>
                <a:spcPts val="0"/>
              </a:spcBef>
              <a:spcAft>
                <a:spcPts val="0"/>
              </a:spcAft>
              <a:buFont typeface="Wingdings" panose="05000000000000000000" pitchFamily="2" charset="2"/>
              <a:buChar char="Ø"/>
            </a:pPr>
            <a:endParaRPr lang="en-US" dirty="0">
              <a:solidFill>
                <a:srgbClr val="0E101A"/>
              </a:solidFill>
              <a:effectLst/>
            </a:endParaRPr>
          </a:p>
          <a:p>
            <a:pPr>
              <a:spcBef>
                <a:spcPts val="0"/>
              </a:spcBef>
              <a:spcAft>
                <a:spcPts val="0"/>
              </a:spcAft>
              <a:buFont typeface="Wingdings" panose="05000000000000000000" pitchFamily="2" charset="2"/>
              <a:buChar char="Ø"/>
            </a:pPr>
            <a:r>
              <a:rPr lang="en-US" dirty="0">
                <a:solidFill>
                  <a:srgbClr val="0E101A"/>
                </a:solidFill>
                <a:effectLst/>
              </a:rPr>
              <a:t>Accuracy Score on test dataset</a:t>
            </a:r>
          </a:p>
          <a:p>
            <a:pPr>
              <a:spcBef>
                <a:spcPts val="0"/>
              </a:spcBef>
              <a:spcAft>
                <a:spcPts val="0"/>
              </a:spcAft>
            </a:pPr>
            <a:endParaRPr lang="en-US" dirty="0">
              <a:solidFill>
                <a:srgbClr val="0E101A"/>
              </a:solidFill>
              <a:effectLst/>
            </a:endParaRPr>
          </a:p>
          <a:p>
            <a:pPr>
              <a:spcBef>
                <a:spcPts val="0"/>
              </a:spcBef>
              <a:spcAft>
                <a:spcPts val="0"/>
              </a:spcAft>
            </a:pPr>
            <a:r>
              <a:rPr lang="en-US" dirty="0">
                <a:solidFill>
                  <a:srgbClr val="0E101A"/>
                </a:solidFill>
                <a:effectLst/>
              </a:rPr>
              <a:t>accuracy_test = accuracy_score(test_y,predict_test)</a:t>
            </a:r>
          </a:p>
          <a:p>
            <a:endParaRPr lang="en-IN" dirty="0"/>
          </a:p>
        </p:txBody>
      </p:sp>
      <p:pic>
        <p:nvPicPr>
          <p:cNvPr id="4" name="Picture 3">
            <a:extLst>
              <a:ext uri="{FF2B5EF4-FFF2-40B4-BE49-F238E27FC236}">
                <a16:creationId xmlns:a16="http://schemas.microsoft.com/office/drawing/2014/main" id="{E20002F3-066D-4C89-85C2-9B5FA59D8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17642534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18F05-419F-4694-A04B-6F78DA869B69}"/>
              </a:ext>
            </a:extLst>
          </p:cNvPr>
          <p:cNvSpPr>
            <a:spLocks noGrp="1"/>
          </p:cNvSpPr>
          <p:nvPr>
            <p:ph type="title"/>
          </p:nvPr>
        </p:nvSpPr>
        <p:spPr>
          <a:xfrm>
            <a:off x="1097280" y="286604"/>
            <a:ext cx="10058400" cy="1103658"/>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85D1F590-0448-44C7-9043-57F052B4FC5F}"/>
              </a:ext>
            </a:extLst>
          </p:cNvPr>
          <p:cNvSpPr>
            <a:spLocks noGrp="1"/>
          </p:cNvSpPr>
          <p:nvPr>
            <p:ph idx="1"/>
          </p:nvPr>
        </p:nvSpPr>
        <p:spPr/>
        <p:txBody>
          <a:bodyPr/>
          <a:lstStyle/>
          <a:p>
            <a:pPr>
              <a:spcBef>
                <a:spcPts val="0"/>
              </a:spcBef>
              <a:spcAft>
                <a:spcPts val="0"/>
              </a:spcAft>
            </a:pPr>
            <a:r>
              <a:rPr lang="en-US" b="1" u="sng" dirty="0">
                <a:solidFill>
                  <a:srgbClr val="0E101A"/>
                </a:solidFill>
                <a:effectLst/>
              </a:rPr>
              <a:t>Advantages of Cat Boost Library:</a:t>
            </a:r>
          </a:p>
          <a:p>
            <a:pPr>
              <a:spcBef>
                <a:spcPts val="0"/>
              </a:spcBef>
              <a:spcAft>
                <a:spcPts val="0"/>
              </a:spcAft>
            </a:pPr>
            <a:endParaRPr lang="en-US" b="1" u="sng" dirty="0">
              <a:solidFill>
                <a:srgbClr val="0E101A"/>
              </a:solidFill>
              <a:effectLst/>
            </a:endParaRPr>
          </a:p>
          <a:p>
            <a:pPr>
              <a:spcBef>
                <a:spcPts val="0"/>
              </a:spcBef>
              <a:spcAft>
                <a:spcPts val="0"/>
              </a:spcAft>
              <a:buFont typeface="Wingdings" panose="05000000000000000000" pitchFamily="2" charset="2"/>
              <a:buChar char="v"/>
            </a:pPr>
            <a:r>
              <a:rPr lang="en-US" b="1" dirty="0">
                <a:solidFill>
                  <a:srgbClr val="0E101A"/>
                </a:solidFill>
                <a:effectLst/>
              </a:rPr>
              <a:t>Performance: </a:t>
            </a:r>
            <a:r>
              <a:rPr lang="en-US" dirty="0">
                <a:solidFill>
                  <a:srgbClr val="0E101A"/>
                </a:solidFill>
                <a:effectLst/>
              </a:rPr>
              <a:t>Cat Boost provides state of the art results and it is competitive with any leading machine learning algorithm on the performance front.</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dirty="0">
                <a:solidFill>
                  <a:srgbClr val="0E101A"/>
                </a:solidFill>
                <a:effectLst/>
              </a:rPr>
              <a:t>Handling Categorical features automatically: </a:t>
            </a:r>
            <a:r>
              <a:rPr lang="en-US" dirty="0">
                <a:solidFill>
                  <a:srgbClr val="0E101A"/>
                </a:solidFill>
                <a:effectLst/>
              </a:rPr>
              <a:t>We can use Cat Boost without any explicit pre-processing to convert categories into numbers. Cat Boost converts categorical values into numbers using various statistics on combinations of categorical features and combinations of categorical and numerical features. </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dirty="0">
                <a:solidFill>
                  <a:srgbClr val="0E101A"/>
                </a:solidFill>
                <a:effectLst/>
              </a:rPr>
              <a:t>Robust: </a:t>
            </a:r>
            <a:r>
              <a:rPr lang="en-US" dirty="0">
                <a:solidFill>
                  <a:srgbClr val="0E101A"/>
                </a:solidFill>
                <a:effectLst/>
              </a:rPr>
              <a:t>It reduces the need for extensive hyper-parameter tuning and lower the chances of overfitting also which leads to more generalized models. Although, Cat Boost has multiple parameters to tune and it contains parameters like the number of trees, learning rate, regularization, tree depth, fold size, bagging temperature and others. </a:t>
            </a:r>
          </a:p>
          <a:p>
            <a:endParaRPr lang="en-IN" dirty="0"/>
          </a:p>
        </p:txBody>
      </p:sp>
      <p:pic>
        <p:nvPicPr>
          <p:cNvPr id="4" name="Picture 3">
            <a:extLst>
              <a:ext uri="{FF2B5EF4-FFF2-40B4-BE49-F238E27FC236}">
                <a16:creationId xmlns:a16="http://schemas.microsoft.com/office/drawing/2014/main" id="{64A46D65-2517-4743-AB40-748F81D6C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1384215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EE59C-D419-4EA5-9078-0602E52D0F72}"/>
              </a:ext>
            </a:extLst>
          </p:cNvPr>
          <p:cNvSpPr>
            <a:spLocks noGrp="1"/>
          </p:cNvSpPr>
          <p:nvPr>
            <p:ph type="title"/>
          </p:nvPr>
        </p:nvSpPr>
        <p:spPr>
          <a:xfrm>
            <a:off x="1097279" y="286603"/>
            <a:ext cx="10058401" cy="1122319"/>
          </a:xfrm>
        </p:spPr>
        <p:txBody>
          <a:bodyPr>
            <a:normAutofit/>
          </a:bodyPr>
          <a:lstStyle/>
          <a:p>
            <a:r>
              <a:rPr lang="en-US" sz="2800" dirty="0">
                <a:latin typeface="+mn-lt"/>
              </a:rPr>
              <a:t>Predictive Analytics</a:t>
            </a:r>
            <a:endParaRPr lang="en-IN" sz="2800" dirty="0"/>
          </a:p>
        </p:txBody>
      </p:sp>
      <p:sp>
        <p:nvSpPr>
          <p:cNvPr id="5" name="Content Placeholder 4">
            <a:extLst>
              <a:ext uri="{FF2B5EF4-FFF2-40B4-BE49-F238E27FC236}">
                <a16:creationId xmlns:a16="http://schemas.microsoft.com/office/drawing/2014/main" id="{AE0D043E-AAAF-4320-B3EA-C03EED0CBF28}"/>
              </a:ext>
            </a:extLst>
          </p:cNvPr>
          <p:cNvSpPr>
            <a:spLocks noGrp="1"/>
          </p:cNvSpPr>
          <p:nvPr>
            <p:ph sz="half" idx="1"/>
          </p:nvPr>
        </p:nvSpPr>
        <p:spPr>
          <a:xfrm>
            <a:off x="1097278" y="1718918"/>
            <a:ext cx="5684521" cy="4607237"/>
          </a:xfrm>
        </p:spPr>
        <p:txBody>
          <a:bodyPr>
            <a:normAutofit lnSpcReduction="10000"/>
          </a:bodyPr>
          <a:lstStyle/>
          <a:p>
            <a:r>
              <a:rPr lang="en-US" b="1" u="sng" dirty="0">
                <a:solidFill>
                  <a:srgbClr val="0E101A"/>
                </a:solidFill>
                <a:effectLst/>
              </a:rPr>
              <a:t>Linear Regression in Machine Learning</a:t>
            </a:r>
            <a:r>
              <a:rPr lang="en-US" b="1" dirty="0">
                <a:solidFill>
                  <a:srgbClr val="0E101A"/>
                </a:solidFill>
                <a:effectLst/>
              </a:rPr>
              <a:t>: </a:t>
            </a:r>
            <a:r>
              <a:rPr lang="en-US" dirty="0">
                <a:solidFill>
                  <a:srgbClr val="0E101A"/>
                </a:solidFill>
                <a:effectLst/>
              </a:rPr>
              <a:t>Linear regression is one of the easiest and most popular Machine Learning algorithms. It is a statistical method that is used for predictive analysis.</a:t>
            </a:r>
          </a:p>
          <a:p>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 Linear regression makes predictions for continuous/real or numeric variables such as </a:t>
            </a:r>
            <a:r>
              <a:rPr lang="en-US" b="1" dirty="0">
                <a:solidFill>
                  <a:srgbClr val="0E101A"/>
                </a:solidFill>
                <a:effectLst/>
              </a:rPr>
              <a:t>sales, salary, age, product price,</a:t>
            </a:r>
            <a:r>
              <a:rPr lang="en-US" dirty="0">
                <a:solidFill>
                  <a:srgbClr val="0E101A"/>
                </a:solidFill>
                <a:effectLst/>
              </a:rPr>
              <a:t> etc.</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Linear regression algorithm shows a linear relationship between a dependent (y) and one or more independent (y) variables, hence called as linear regression. </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The linear regression model provides a sloped straight line representing the relationship between the variables.</a:t>
            </a:r>
          </a:p>
          <a:p>
            <a:endParaRPr lang="en-US" b="1" u="sng" dirty="0">
              <a:solidFill>
                <a:srgbClr val="0E101A"/>
              </a:solidFill>
              <a:effectLst/>
            </a:endParaRPr>
          </a:p>
          <a:p>
            <a:endParaRPr lang="en-IN" dirty="0"/>
          </a:p>
        </p:txBody>
      </p:sp>
      <p:pic>
        <p:nvPicPr>
          <p:cNvPr id="8" name="Content Placeholder 7">
            <a:extLst>
              <a:ext uri="{FF2B5EF4-FFF2-40B4-BE49-F238E27FC236}">
                <a16:creationId xmlns:a16="http://schemas.microsoft.com/office/drawing/2014/main" id="{5C55BD3E-BB35-4656-8485-FB5DE2432E8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81800" y="1718918"/>
            <a:ext cx="4191000" cy="4531597"/>
          </a:xfrm>
        </p:spPr>
      </p:pic>
      <p:pic>
        <p:nvPicPr>
          <p:cNvPr id="4" name="Picture 3">
            <a:extLst>
              <a:ext uri="{FF2B5EF4-FFF2-40B4-BE49-F238E27FC236}">
                <a16:creationId xmlns:a16="http://schemas.microsoft.com/office/drawing/2014/main" id="{A8301E6B-8CEC-49DC-AEF7-6F482A2359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26920967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BFEE9-B3DB-4EC4-A396-010BBA980FE1}"/>
              </a:ext>
            </a:extLst>
          </p:cNvPr>
          <p:cNvSpPr>
            <a:spLocks noGrp="1"/>
          </p:cNvSpPr>
          <p:nvPr>
            <p:ph type="title"/>
          </p:nvPr>
        </p:nvSpPr>
        <p:spPr>
          <a:xfrm>
            <a:off x="1097280" y="286603"/>
            <a:ext cx="10058399" cy="1112989"/>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CFC9A4BF-5E9C-424A-9F86-3508E71763D3}"/>
              </a:ext>
            </a:extLst>
          </p:cNvPr>
          <p:cNvSpPr>
            <a:spLocks noGrp="1"/>
          </p:cNvSpPr>
          <p:nvPr>
            <p:ph idx="1"/>
          </p:nvPr>
        </p:nvSpPr>
        <p:spPr>
          <a:xfrm>
            <a:off x="1097280" y="1845733"/>
            <a:ext cx="10058400" cy="4629711"/>
          </a:xfrm>
        </p:spPr>
        <p:txBody>
          <a:bodyPr>
            <a:normAutofit/>
          </a:bodyPr>
          <a:lstStyle/>
          <a:p>
            <a:pPr>
              <a:spcBef>
                <a:spcPts val="0"/>
              </a:spcBef>
              <a:spcAft>
                <a:spcPts val="0"/>
              </a:spcAft>
            </a:pPr>
            <a:r>
              <a:rPr lang="en-US" sz="2000" dirty="0">
                <a:solidFill>
                  <a:srgbClr val="0E101A"/>
                </a:solidFill>
                <a:effectLst/>
              </a:rPr>
              <a:t> </a:t>
            </a:r>
            <a:r>
              <a:rPr lang="en-US" sz="2000" b="1" u="sng" dirty="0">
                <a:solidFill>
                  <a:srgbClr val="0E101A"/>
                </a:solidFill>
                <a:effectLst/>
              </a:rPr>
              <a:t>K Nearest Neighbor </a:t>
            </a:r>
            <a:r>
              <a:rPr lang="en-US" sz="2000" b="1" dirty="0">
                <a:solidFill>
                  <a:srgbClr val="0E101A"/>
                </a:solidFill>
                <a:effectLst/>
              </a:rPr>
              <a:t>: </a:t>
            </a:r>
            <a:r>
              <a:rPr lang="en-US" sz="2000" dirty="0">
                <a:solidFill>
                  <a:srgbClr val="0E101A"/>
                </a:solidFill>
                <a:effectLst/>
              </a:rPr>
              <a:t>Algorithm falls under the Supervised Learning category and is used for classification (most commonly) and regression. It is a versatile algorithm also used for imputing missing values and resampling datasets.</a:t>
            </a:r>
          </a:p>
          <a:p>
            <a:pPr>
              <a:spcBef>
                <a:spcPts val="0"/>
              </a:spcBef>
              <a:spcAft>
                <a:spcPts val="0"/>
              </a:spcAft>
            </a:pPr>
            <a:endParaRPr lang="en-US" sz="2000" dirty="0">
              <a:solidFill>
                <a:srgbClr val="0E101A"/>
              </a:solidFill>
              <a:effectLst/>
            </a:endParaRPr>
          </a:p>
          <a:p>
            <a:pPr>
              <a:spcBef>
                <a:spcPts val="0"/>
              </a:spcBef>
              <a:spcAft>
                <a:spcPts val="0"/>
              </a:spcAft>
              <a:buFont typeface="Wingdings" panose="05000000000000000000" pitchFamily="2" charset="2"/>
              <a:buChar char="v"/>
            </a:pPr>
            <a:r>
              <a:rPr lang="en-US" sz="2000" dirty="0">
                <a:solidFill>
                  <a:srgbClr val="0E101A"/>
                </a:solidFill>
                <a:effectLst/>
              </a:rPr>
              <a:t>As the name (K Nearest neighbor) it considers K Nearest Neighbor's (Data points) to predict the class or continuous value for the new Datapoint.</a:t>
            </a:r>
          </a:p>
          <a:p>
            <a:pPr>
              <a:spcBef>
                <a:spcPts val="0"/>
              </a:spcBef>
              <a:spcAft>
                <a:spcPts val="0"/>
              </a:spcAft>
            </a:pPr>
            <a:endParaRPr lang="en-US" sz="2000" dirty="0">
              <a:solidFill>
                <a:srgbClr val="0E101A"/>
              </a:solidFill>
              <a:effectLst/>
            </a:endParaRPr>
          </a:p>
          <a:p>
            <a:pPr>
              <a:spcBef>
                <a:spcPts val="0"/>
              </a:spcBef>
              <a:spcAft>
                <a:spcPts val="0"/>
              </a:spcAft>
              <a:buFont typeface="Wingdings" panose="05000000000000000000" pitchFamily="2" charset="2"/>
              <a:buChar char="Ø"/>
            </a:pPr>
            <a:r>
              <a:rPr lang="en-US" sz="2000" dirty="0">
                <a:solidFill>
                  <a:srgbClr val="0E101A"/>
                </a:solidFill>
                <a:effectLst/>
              </a:rPr>
              <a:t> The algorithm’s learning is: </a:t>
            </a:r>
            <a:r>
              <a:rPr lang="en-US" sz="2000" b="1" dirty="0">
                <a:solidFill>
                  <a:srgbClr val="0E101A"/>
                </a:solidFill>
                <a:effectLst/>
              </a:rPr>
              <a:t>Lazy Learning</a:t>
            </a:r>
            <a:endParaRPr lang="en-US" sz="2000" dirty="0">
              <a:solidFill>
                <a:srgbClr val="0E101A"/>
              </a:solidFill>
              <a:effectLst/>
            </a:endParaRPr>
          </a:p>
          <a:p>
            <a:pPr>
              <a:spcBef>
                <a:spcPts val="0"/>
              </a:spcBef>
              <a:spcAft>
                <a:spcPts val="0"/>
              </a:spcAft>
              <a:buFont typeface="Wingdings" panose="05000000000000000000" pitchFamily="2" charset="2"/>
              <a:buChar char="Ø"/>
            </a:pPr>
            <a:endParaRPr lang="en-US" dirty="0">
              <a:solidFill>
                <a:srgbClr val="0E101A"/>
              </a:solidFill>
            </a:endParaRPr>
          </a:p>
          <a:p>
            <a:pPr>
              <a:spcBef>
                <a:spcPts val="0"/>
              </a:spcBef>
              <a:spcAft>
                <a:spcPts val="0"/>
              </a:spcAft>
              <a:buFont typeface="Wingdings" panose="05000000000000000000" pitchFamily="2" charset="2"/>
              <a:buChar char="Ø"/>
            </a:pPr>
            <a:r>
              <a:rPr lang="en-US" sz="2000" dirty="0">
                <a:solidFill>
                  <a:srgbClr val="0E101A"/>
                </a:solidFill>
                <a:effectLst/>
              </a:rPr>
              <a:t>Model is not learned using training data prior and the learning process is postponed to a time when prediction is requested on the new instance.</a:t>
            </a:r>
          </a:p>
          <a:p>
            <a:pPr>
              <a:spcBef>
                <a:spcPts val="0"/>
              </a:spcBef>
              <a:spcAft>
                <a:spcPts val="0"/>
              </a:spcAft>
              <a:buFont typeface="Wingdings" panose="05000000000000000000" pitchFamily="2" charset="2"/>
              <a:buChar char="v"/>
            </a:pPr>
            <a:endParaRPr lang="en-US" sz="2000" dirty="0">
              <a:solidFill>
                <a:srgbClr val="0E101A"/>
              </a:solidFill>
              <a:effectLst/>
            </a:endParaRPr>
          </a:p>
          <a:p>
            <a:pPr>
              <a:spcBef>
                <a:spcPts val="0"/>
              </a:spcBef>
              <a:spcAft>
                <a:spcPts val="0"/>
              </a:spcAft>
              <a:buFont typeface="Wingdings" panose="05000000000000000000" pitchFamily="2" charset="2"/>
              <a:buChar char="v"/>
            </a:pPr>
            <a:r>
              <a:rPr lang="en-US" sz="2000" dirty="0">
                <a:solidFill>
                  <a:srgbClr val="0E101A"/>
                </a:solidFill>
                <a:effectLst/>
              </a:rPr>
              <a:t>It is also called a </a:t>
            </a:r>
            <a:r>
              <a:rPr lang="en-US" sz="2000" b="1" dirty="0">
                <a:solidFill>
                  <a:srgbClr val="0E101A"/>
                </a:solidFill>
                <a:effectLst/>
              </a:rPr>
              <a:t>lazy learner algorithm</a:t>
            </a:r>
            <a:r>
              <a:rPr lang="en-US" sz="2000" dirty="0">
                <a:solidFill>
                  <a:srgbClr val="0E101A"/>
                </a:solidFill>
                <a:effectLst/>
              </a:rPr>
              <a:t> because it does not learn from the training set immediately instead it stores the dataset and at the time of classification, it performs an action on the dataset</a:t>
            </a:r>
          </a:p>
          <a:p>
            <a:pPr>
              <a:lnSpc>
                <a:spcPct val="107000"/>
              </a:lnSpc>
              <a:spcAft>
                <a:spcPts val="800"/>
              </a:spcAft>
            </a:pPr>
            <a:endParaRPr lang="en-IN" sz="2400" dirty="0">
              <a:effectLst/>
              <a:ea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C77A9941-CC81-4F77-AFBA-AB14BB97B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37879127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68081-C951-4A94-A9F5-ED348AD95D74}"/>
              </a:ext>
            </a:extLst>
          </p:cNvPr>
          <p:cNvSpPr>
            <a:spLocks noGrp="1"/>
          </p:cNvSpPr>
          <p:nvPr>
            <p:ph type="title"/>
          </p:nvPr>
        </p:nvSpPr>
        <p:spPr>
          <a:xfrm>
            <a:off x="1097278" y="286604"/>
            <a:ext cx="10058402" cy="1159642"/>
          </a:xfrm>
        </p:spPr>
        <p:txBody>
          <a:bodyPr>
            <a:normAutofit/>
          </a:bodyPr>
          <a:lstStyle/>
          <a:p>
            <a:r>
              <a:rPr lang="en-US" sz="2800" dirty="0">
                <a:latin typeface="+mn-lt"/>
              </a:rPr>
              <a:t>Predictive Analytics</a:t>
            </a:r>
            <a:endParaRPr lang="en-IN" sz="2800" dirty="0"/>
          </a:p>
        </p:txBody>
      </p:sp>
      <p:sp>
        <p:nvSpPr>
          <p:cNvPr id="11" name="Content Placeholder 10">
            <a:extLst>
              <a:ext uri="{FF2B5EF4-FFF2-40B4-BE49-F238E27FC236}">
                <a16:creationId xmlns:a16="http://schemas.microsoft.com/office/drawing/2014/main" id="{F3F9A20A-7D2C-49A6-B03C-836DB5843EB6}"/>
              </a:ext>
            </a:extLst>
          </p:cNvPr>
          <p:cNvSpPr>
            <a:spLocks noGrp="1"/>
          </p:cNvSpPr>
          <p:nvPr>
            <p:ph sz="half" idx="1"/>
          </p:nvPr>
        </p:nvSpPr>
        <p:spPr>
          <a:xfrm>
            <a:off x="1097278" y="1845734"/>
            <a:ext cx="5480803" cy="4433768"/>
          </a:xfrm>
        </p:spPr>
        <p:txBody>
          <a:bodyPr>
            <a:normAutofit fontScale="92500" lnSpcReduction="20000"/>
          </a:bodyPr>
          <a:lstStyle/>
          <a:p>
            <a:pPr>
              <a:spcBef>
                <a:spcPts val="0"/>
              </a:spcBef>
              <a:spcAft>
                <a:spcPts val="0"/>
              </a:spcAft>
            </a:pPr>
            <a:r>
              <a:rPr lang="en-US" b="1" u="sng" dirty="0">
                <a:solidFill>
                  <a:srgbClr val="0E101A"/>
                </a:solidFill>
                <a:effectLst/>
              </a:rPr>
              <a:t>Principle</a:t>
            </a:r>
            <a:r>
              <a:rPr lang="en-US" b="1" dirty="0">
                <a:solidFill>
                  <a:srgbClr val="0E101A"/>
                </a:solidFill>
                <a:effectLst/>
              </a:rPr>
              <a:t>:</a:t>
            </a:r>
            <a:r>
              <a:rPr lang="en-US" dirty="0">
                <a:solidFill>
                  <a:srgbClr val="0E101A"/>
                </a:solidFill>
                <a:effectLst/>
              </a:rPr>
              <a:t>  we have a total of 6 data points (3 red and 3 blue). Red data points belong to ‘class1’ and blue data points belong to ‘class2’. And yellow data point in a feature space represents the new point for which a class is to be predicted.</a:t>
            </a:r>
          </a:p>
          <a:p>
            <a:pPr>
              <a:spcBef>
                <a:spcPts val="0"/>
              </a:spcBef>
              <a:spcAft>
                <a:spcPts val="0"/>
              </a:spcAft>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 Obviously, we say it belongs to ‘class1’ (red points).</a:t>
            </a:r>
          </a:p>
          <a:p>
            <a:pPr marL="0" indent="0">
              <a:spcBef>
                <a:spcPts val="0"/>
              </a:spcBef>
              <a:spcAft>
                <a:spcPts val="0"/>
              </a:spcAft>
              <a:buNone/>
            </a:pPr>
            <a:endParaRPr lang="en-US" dirty="0">
              <a:solidFill>
                <a:srgbClr val="0E101A"/>
              </a:solidFill>
            </a:endParaRPr>
          </a:p>
          <a:p>
            <a:pPr>
              <a:spcBef>
                <a:spcPts val="0"/>
              </a:spcBef>
              <a:spcAft>
                <a:spcPts val="0"/>
              </a:spcAft>
              <a:buFont typeface="Wingdings" panose="05000000000000000000" pitchFamily="2" charset="2"/>
              <a:buChar char="ü"/>
            </a:pPr>
            <a:r>
              <a:rPr lang="en-US" dirty="0">
                <a:solidFill>
                  <a:srgbClr val="0E101A"/>
                </a:solidFill>
                <a:effectLst/>
              </a:rPr>
              <a:t> Because its nearest neighbors belong to that class!</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 Yes, this is </a:t>
            </a:r>
            <a:r>
              <a:rPr lang="en-US" b="1" dirty="0">
                <a:solidFill>
                  <a:srgbClr val="0E101A"/>
                </a:solidFill>
                <a:effectLst/>
              </a:rPr>
              <a:t>the principle behind K Nearest.</a:t>
            </a:r>
          </a:p>
          <a:p>
            <a:pPr>
              <a:spcBef>
                <a:spcPts val="0"/>
              </a:spcBef>
              <a:spcAft>
                <a:spcPts val="0"/>
              </a:spcAft>
              <a:buFont typeface="Wingdings" panose="05000000000000000000" pitchFamily="2" charset="2"/>
              <a:buChar char="v"/>
            </a:pPr>
            <a:endParaRPr lang="en-US" b="1" dirty="0">
              <a:solidFill>
                <a:srgbClr val="0E101A"/>
              </a:solidFill>
            </a:endParaRPr>
          </a:p>
          <a:p>
            <a:pPr>
              <a:spcBef>
                <a:spcPts val="0"/>
              </a:spcBef>
              <a:spcAft>
                <a:spcPts val="0"/>
              </a:spcAft>
              <a:buFont typeface="Wingdings" panose="05000000000000000000" pitchFamily="2" charset="2"/>
              <a:buChar char="v"/>
            </a:pPr>
            <a:r>
              <a:rPr lang="en-US" b="1" dirty="0">
                <a:solidFill>
                  <a:srgbClr val="0E101A"/>
                </a:solidFill>
                <a:effectLst/>
              </a:rPr>
              <a:t> Neighbors</a:t>
            </a:r>
            <a:r>
              <a:rPr lang="en-US" dirty="0">
                <a:solidFill>
                  <a:srgbClr val="0E101A"/>
                </a:solidFill>
                <a:effectLst/>
              </a:rPr>
              <a:t>. Here, nearest neighbors are those data points that have </a:t>
            </a:r>
            <a:r>
              <a:rPr lang="en-US" b="1" dirty="0">
                <a:solidFill>
                  <a:srgbClr val="0E101A"/>
                </a:solidFill>
                <a:effectLst/>
              </a:rPr>
              <a:t>minimum distance</a:t>
            </a:r>
            <a:r>
              <a:rPr lang="en-US" dirty="0">
                <a:solidFill>
                  <a:srgbClr val="0E101A"/>
                </a:solidFill>
                <a:effectLst/>
              </a:rPr>
              <a:t> in feature space from our new data point. And K is the number of such data points we consider in our implementation of the algorithm.</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 Therefore, </a:t>
            </a:r>
            <a:r>
              <a:rPr lang="en-US" b="1" dirty="0">
                <a:solidFill>
                  <a:srgbClr val="0E101A"/>
                </a:solidFill>
                <a:effectLst/>
              </a:rPr>
              <a:t>distance metric</a:t>
            </a:r>
            <a:r>
              <a:rPr lang="en-US" dirty="0">
                <a:solidFill>
                  <a:srgbClr val="0E101A"/>
                </a:solidFill>
                <a:effectLst/>
              </a:rPr>
              <a:t> and </a:t>
            </a:r>
            <a:r>
              <a:rPr lang="en-US" b="1" dirty="0">
                <a:solidFill>
                  <a:srgbClr val="0E101A"/>
                </a:solidFill>
                <a:effectLst/>
              </a:rPr>
              <a:t>K value</a:t>
            </a:r>
            <a:r>
              <a:rPr lang="en-US" dirty="0">
                <a:solidFill>
                  <a:srgbClr val="0E101A"/>
                </a:solidFill>
                <a:effectLst/>
              </a:rPr>
              <a:t> are two important </a:t>
            </a:r>
            <a:r>
              <a:rPr lang="en-US" b="1" dirty="0">
                <a:solidFill>
                  <a:srgbClr val="0E101A"/>
                </a:solidFill>
                <a:effectLst/>
              </a:rPr>
              <a:t>considerations</a:t>
            </a:r>
            <a:r>
              <a:rPr lang="en-US" dirty="0">
                <a:solidFill>
                  <a:srgbClr val="0E101A"/>
                </a:solidFill>
                <a:effectLst/>
              </a:rPr>
              <a:t> while using the KNN algorithm.</a:t>
            </a:r>
          </a:p>
          <a:p>
            <a:endParaRPr lang="en-IN" dirty="0"/>
          </a:p>
        </p:txBody>
      </p:sp>
      <p:pic>
        <p:nvPicPr>
          <p:cNvPr id="4" name="Picture 3">
            <a:extLst>
              <a:ext uri="{FF2B5EF4-FFF2-40B4-BE49-F238E27FC236}">
                <a16:creationId xmlns:a16="http://schemas.microsoft.com/office/drawing/2014/main" id="{4F6F4035-5576-4C1F-AECB-7F1656E28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pic>
        <p:nvPicPr>
          <p:cNvPr id="14" name="Picture 2" descr="KNN algorithm image">
            <a:extLst>
              <a:ext uri="{FF2B5EF4-FFF2-40B4-BE49-F238E27FC236}">
                <a16:creationId xmlns:a16="http://schemas.microsoft.com/office/drawing/2014/main" id="{F025BCAD-4644-4D7D-BACF-636F17E288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3396" y="1867014"/>
            <a:ext cx="4217038" cy="413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00760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2DFA6-B592-4E32-A2B9-D91547FBEA82}"/>
              </a:ext>
            </a:extLst>
          </p:cNvPr>
          <p:cNvSpPr>
            <a:spLocks noGrp="1"/>
          </p:cNvSpPr>
          <p:nvPr>
            <p:ph type="title"/>
          </p:nvPr>
        </p:nvSpPr>
        <p:spPr>
          <a:xfrm>
            <a:off x="1097280" y="286603"/>
            <a:ext cx="10058400" cy="1112989"/>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482B570D-404B-4930-8B71-FE024927F330}"/>
              </a:ext>
            </a:extLst>
          </p:cNvPr>
          <p:cNvSpPr>
            <a:spLocks noGrp="1"/>
          </p:cNvSpPr>
          <p:nvPr>
            <p:ph idx="1"/>
          </p:nvPr>
        </p:nvSpPr>
        <p:spPr>
          <a:xfrm>
            <a:off x="1097280" y="1845733"/>
            <a:ext cx="10058400" cy="4725663"/>
          </a:xfrm>
        </p:spPr>
        <p:txBody>
          <a:bodyPr>
            <a:normAutofit lnSpcReduction="10000"/>
          </a:bodyPr>
          <a:lstStyle/>
          <a:p>
            <a:pPr>
              <a:spcBef>
                <a:spcPts val="0"/>
              </a:spcBef>
              <a:spcAft>
                <a:spcPts val="0"/>
              </a:spcAft>
            </a:pPr>
            <a:r>
              <a:rPr lang="en-US" dirty="0">
                <a:solidFill>
                  <a:srgbClr val="0E101A"/>
                </a:solidFill>
                <a:effectLst/>
              </a:rPr>
              <a:t> </a:t>
            </a:r>
            <a:r>
              <a:rPr lang="en-US" b="1" u="sng" dirty="0">
                <a:solidFill>
                  <a:srgbClr val="0E101A"/>
                </a:solidFill>
                <a:effectLst/>
              </a:rPr>
              <a:t>Euclidean distance</a:t>
            </a:r>
            <a:r>
              <a:rPr lang="en-US" dirty="0">
                <a:solidFill>
                  <a:srgbClr val="0E101A"/>
                </a:solidFill>
                <a:effectLst/>
              </a:rPr>
              <a:t>: it is the most popular distance metric. </a:t>
            </a:r>
          </a:p>
          <a:p>
            <a:pPr>
              <a:spcBef>
                <a:spcPts val="0"/>
              </a:spcBef>
              <a:spcAft>
                <a:spcPts val="0"/>
              </a:spcAft>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 For predicting class/ continuous value for a new data point, it considers all the data points in the training dataset. </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Finds new data point’s ‘K’ Nearest Neighbors (Data points) from feature space and their class labels or continuous values.</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 For classification: A class label assigned to the majority of K Nearest Neighbors from the training dataset is considered as a predicted class for the new data point.</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 For regression: Mean or median of continuous values assigned to K Nearest Neighbors from training dataset is a predicted continuous value for our new data point</a:t>
            </a:r>
          </a:p>
          <a:p>
            <a:pPr>
              <a:spcBef>
                <a:spcPts val="0"/>
              </a:spcBef>
              <a:spcAft>
                <a:spcPts val="0"/>
              </a:spcAft>
            </a:pPr>
            <a:endParaRPr lang="en-US" dirty="0">
              <a:solidFill>
                <a:srgbClr val="0E101A"/>
              </a:solidFill>
              <a:effectLst/>
            </a:endParaRPr>
          </a:p>
          <a:p>
            <a:pPr>
              <a:spcBef>
                <a:spcPts val="0"/>
              </a:spcBef>
              <a:spcAft>
                <a:spcPts val="0"/>
              </a:spcAft>
            </a:pPr>
            <a:r>
              <a:rPr lang="en-US" dirty="0">
                <a:solidFill>
                  <a:srgbClr val="0E101A"/>
                </a:solidFill>
                <a:effectLst/>
              </a:rPr>
              <a:t> </a:t>
            </a:r>
            <a:r>
              <a:rPr lang="en-US" b="1" u="sng" dirty="0">
                <a:solidFill>
                  <a:srgbClr val="0E101A"/>
                </a:solidFill>
                <a:effectLst/>
              </a:rPr>
              <a:t>Model Representation:</a:t>
            </a:r>
          </a:p>
          <a:p>
            <a:pPr>
              <a:spcBef>
                <a:spcPts val="0"/>
              </a:spcBef>
              <a:spcAft>
                <a:spcPts val="0"/>
              </a:spcAft>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 Here, we do not learn weights and store them, instead, the entire training dataset is stored in the memory. Therefore, model representation for KNN is the entire training dataset.</a:t>
            </a:r>
          </a:p>
          <a:p>
            <a:endParaRPr lang="en-IN" dirty="0"/>
          </a:p>
        </p:txBody>
      </p:sp>
      <p:pic>
        <p:nvPicPr>
          <p:cNvPr id="4" name="Picture 3">
            <a:extLst>
              <a:ext uri="{FF2B5EF4-FFF2-40B4-BE49-F238E27FC236}">
                <a16:creationId xmlns:a16="http://schemas.microsoft.com/office/drawing/2014/main" id="{E19531B1-DB6F-4564-9C85-558195D39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37197383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0A05-239C-44E8-8D85-AF1A44980801}"/>
              </a:ext>
            </a:extLst>
          </p:cNvPr>
          <p:cNvSpPr>
            <a:spLocks noGrp="1"/>
          </p:cNvSpPr>
          <p:nvPr>
            <p:ph type="title"/>
          </p:nvPr>
        </p:nvSpPr>
        <p:spPr>
          <a:xfrm>
            <a:off x="1097280" y="286603"/>
            <a:ext cx="10058400" cy="1122319"/>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ED4F3050-3208-4FC1-9FD3-8CF37EB6FA0D}"/>
              </a:ext>
            </a:extLst>
          </p:cNvPr>
          <p:cNvSpPr>
            <a:spLocks noGrp="1"/>
          </p:cNvSpPr>
          <p:nvPr>
            <p:ph idx="1"/>
          </p:nvPr>
        </p:nvSpPr>
        <p:spPr/>
        <p:txBody>
          <a:bodyPr>
            <a:normAutofit lnSpcReduction="10000"/>
          </a:bodyPr>
          <a:lstStyle/>
          <a:p>
            <a:pPr>
              <a:spcBef>
                <a:spcPts val="0"/>
              </a:spcBef>
              <a:spcAft>
                <a:spcPts val="0"/>
              </a:spcAft>
            </a:pPr>
            <a:r>
              <a:rPr lang="en-US" b="1" u="sng" dirty="0">
                <a:solidFill>
                  <a:srgbClr val="0E101A"/>
                </a:solidFill>
                <a:effectLst/>
              </a:rPr>
              <a:t>How to choose the value for K?</a:t>
            </a:r>
          </a:p>
          <a:p>
            <a:pPr>
              <a:spcBef>
                <a:spcPts val="0"/>
              </a:spcBef>
              <a:spcAft>
                <a:spcPts val="0"/>
              </a:spcAft>
            </a:pPr>
            <a:endParaRPr lang="en-US" b="1" u="sng"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K is a crucial parameter in the KNN algorithm.</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Using error curves.</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Also, domain knowledge is very useful in choosing the K value.</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K value should be odd while considering binary(two-class) classification.</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At low K values, there is overfitting of data/high variance. Therefore, test error is high and train error is low. At K=1 in train data, the error is always zero, because the nearest neighbor to that point is that point itself.</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Therefore, though training error is low test error is high at lower K values. This is called overfitting. As we increase the value for K, the test error is reduced.</a:t>
            </a:r>
          </a:p>
          <a:p>
            <a:endParaRPr lang="en-IN" dirty="0"/>
          </a:p>
        </p:txBody>
      </p:sp>
      <p:pic>
        <p:nvPicPr>
          <p:cNvPr id="4" name="Picture 3">
            <a:extLst>
              <a:ext uri="{FF2B5EF4-FFF2-40B4-BE49-F238E27FC236}">
                <a16:creationId xmlns:a16="http://schemas.microsoft.com/office/drawing/2014/main" id="{A2337282-D0FC-4E03-BC82-8BCD1B7D52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1167453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00FF-7B15-4D9E-B277-A8AD05A951B8}"/>
              </a:ext>
            </a:extLst>
          </p:cNvPr>
          <p:cNvSpPr>
            <a:spLocks noGrp="1"/>
          </p:cNvSpPr>
          <p:nvPr>
            <p:ph type="title"/>
          </p:nvPr>
        </p:nvSpPr>
        <p:spPr>
          <a:xfrm>
            <a:off x="1097278" y="286604"/>
            <a:ext cx="10058402" cy="1159642"/>
          </a:xfrm>
        </p:spPr>
        <p:txBody>
          <a:bodyPr>
            <a:normAutofit/>
          </a:bodyPr>
          <a:lstStyle/>
          <a:p>
            <a:r>
              <a:rPr lang="en-US" sz="2800" dirty="0">
                <a:latin typeface="+mn-lt"/>
              </a:rPr>
              <a:t>Predictive Analytics</a:t>
            </a:r>
            <a:endParaRPr lang="en-IN" sz="2800" dirty="0"/>
          </a:p>
        </p:txBody>
      </p:sp>
      <p:sp>
        <p:nvSpPr>
          <p:cNvPr id="7" name="Content Placeholder 6">
            <a:extLst>
              <a:ext uri="{FF2B5EF4-FFF2-40B4-BE49-F238E27FC236}">
                <a16:creationId xmlns:a16="http://schemas.microsoft.com/office/drawing/2014/main" id="{0C7CA4E8-C7AC-47D3-8A32-7746D6221349}"/>
              </a:ext>
            </a:extLst>
          </p:cNvPr>
          <p:cNvSpPr>
            <a:spLocks noGrp="1"/>
          </p:cNvSpPr>
          <p:nvPr>
            <p:ph sz="half" idx="1"/>
          </p:nvPr>
        </p:nvSpPr>
        <p:spPr>
          <a:xfrm>
            <a:off x="1097278" y="1737360"/>
            <a:ext cx="5135571" cy="4570134"/>
          </a:xfrm>
        </p:spPr>
        <p:txBody>
          <a:bodyPr/>
          <a:lstStyle/>
          <a:p>
            <a:pPr marL="0" indent="0">
              <a:buNone/>
            </a:pPr>
            <a:r>
              <a:rPr lang="en-US" b="1" u="sng" dirty="0">
                <a:solidFill>
                  <a:srgbClr val="0E101A"/>
                </a:solidFill>
                <a:effectLst/>
              </a:rPr>
              <a:t> How to choose the value for K?</a:t>
            </a:r>
          </a:p>
          <a:p>
            <a:pPr>
              <a:buFont typeface="Wingdings" panose="05000000000000000000" pitchFamily="2" charset="2"/>
              <a:buChar char="v"/>
            </a:pPr>
            <a:r>
              <a:rPr lang="en-US" dirty="0"/>
              <a:t>But after a certain K value, bias/ underfitting is introduced and train error goes high. </a:t>
            </a:r>
          </a:p>
          <a:p>
            <a:pPr>
              <a:buFont typeface="Wingdings" panose="05000000000000000000" pitchFamily="2" charset="2"/>
              <a:buChar char="v"/>
            </a:pPr>
            <a:r>
              <a:rPr lang="en-US" dirty="0"/>
              <a:t>So, we can say initially test data error is high (due to variance) then it goes low and stabilizes and with further increase in K value, it again increases (due to bias). </a:t>
            </a:r>
          </a:p>
          <a:p>
            <a:pPr>
              <a:buFont typeface="Wingdings" panose="05000000000000000000" pitchFamily="2" charset="2"/>
              <a:buChar char="v"/>
            </a:pPr>
            <a:r>
              <a:rPr lang="en-US" dirty="0"/>
              <a:t>The K value when test error stabilizes and is low is considered as optimal value for K. </a:t>
            </a:r>
          </a:p>
          <a:p>
            <a:pPr>
              <a:buFont typeface="Wingdings" panose="05000000000000000000" pitchFamily="2" charset="2"/>
              <a:buChar char="v"/>
            </a:pPr>
            <a:r>
              <a:rPr lang="en-US" dirty="0"/>
              <a:t>From the error curve, we can choose K=8 for our KNN algorithm implementation.</a:t>
            </a:r>
            <a:endParaRPr lang="en-IN" dirty="0"/>
          </a:p>
        </p:txBody>
      </p:sp>
      <p:pic>
        <p:nvPicPr>
          <p:cNvPr id="4" name="Picture 3">
            <a:extLst>
              <a:ext uri="{FF2B5EF4-FFF2-40B4-BE49-F238E27FC236}">
                <a16:creationId xmlns:a16="http://schemas.microsoft.com/office/drawing/2014/main" id="{CAC32C84-1DB6-451C-AA08-328BA9FFF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pic>
        <p:nvPicPr>
          <p:cNvPr id="9218" name="Picture 2" descr="KNN algorithm k value">
            <a:extLst>
              <a:ext uri="{FF2B5EF4-FFF2-40B4-BE49-F238E27FC236}">
                <a16:creationId xmlns:a16="http://schemas.microsoft.com/office/drawing/2014/main" id="{595BC7EC-5F13-4BFB-BEE2-179B88BBE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579" y="1737360"/>
            <a:ext cx="4937760" cy="457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74777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7E06E-C6D5-461F-9192-9B13F5FD639F}"/>
              </a:ext>
            </a:extLst>
          </p:cNvPr>
          <p:cNvSpPr>
            <a:spLocks noGrp="1"/>
          </p:cNvSpPr>
          <p:nvPr>
            <p:ph type="title"/>
          </p:nvPr>
        </p:nvSpPr>
        <p:spPr>
          <a:xfrm>
            <a:off x="1097280" y="286603"/>
            <a:ext cx="10058400" cy="1122319"/>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D1CB4B7F-FB33-471B-AB81-9DDEB9533339}"/>
              </a:ext>
            </a:extLst>
          </p:cNvPr>
          <p:cNvSpPr>
            <a:spLocks noGrp="1"/>
          </p:cNvSpPr>
          <p:nvPr>
            <p:ph idx="1"/>
          </p:nvPr>
        </p:nvSpPr>
        <p:spPr>
          <a:xfrm>
            <a:off x="1097280" y="1845734"/>
            <a:ext cx="10058400" cy="4461760"/>
          </a:xfrm>
        </p:spPr>
        <p:txBody>
          <a:bodyPr>
            <a:normAutofit fontScale="92500"/>
          </a:bodyPr>
          <a:lstStyle/>
          <a:p>
            <a:pPr>
              <a:spcBef>
                <a:spcPts val="0"/>
              </a:spcBef>
              <a:spcAft>
                <a:spcPts val="0"/>
              </a:spcAft>
              <a:buFont typeface="Wingdings" panose="05000000000000000000" pitchFamily="2" charset="2"/>
              <a:buChar char="ü"/>
            </a:pPr>
            <a:r>
              <a:rPr lang="en-US" dirty="0">
                <a:solidFill>
                  <a:srgbClr val="0E101A"/>
                </a:solidFill>
                <a:effectLst/>
              </a:rPr>
              <a:t>K-NN algorithm stores all the available data and classifies a new data point based on the similarity.</a:t>
            </a:r>
          </a:p>
          <a:p>
            <a:pPr>
              <a:spcBef>
                <a:spcPts val="0"/>
              </a:spcBef>
              <a:spcAft>
                <a:spcPts val="0"/>
              </a:spcAft>
              <a:buFont typeface="Wingdings" panose="05000000000000000000" pitchFamily="2" charset="2"/>
              <a:buChar char="ü"/>
            </a:pPr>
            <a:endParaRPr lang="en-US" dirty="0">
              <a:solidFill>
                <a:srgbClr val="0E101A"/>
              </a:solidFill>
              <a:effectLst/>
            </a:endParaRPr>
          </a:p>
          <a:p>
            <a:pPr>
              <a:spcBef>
                <a:spcPts val="0"/>
              </a:spcBef>
              <a:spcAft>
                <a:spcPts val="0"/>
              </a:spcAft>
              <a:buFont typeface="Wingdings" panose="05000000000000000000" pitchFamily="2" charset="2"/>
              <a:buChar char="ü"/>
            </a:pPr>
            <a:r>
              <a:rPr lang="en-US" dirty="0">
                <a:solidFill>
                  <a:srgbClr val="0E101A"/>
                </a:solidFill>
                <a:effectLst/>
              </a:rPr>
              <a:t>This means when new data appears then it can be easily classified into a good suite category by using K- NN algorithm.</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dirty="0">
                <a:solidFill>
                  <a:srgbClr val="0E101A"/>
                </a:solidFill>
                <a:effectLst/>
              </a:rPr>
              <a:t>Step-1:</a:t>
            </a:r>
            <a:r>
              <a:rPr lang="en-US" dirty="0">
                <a:solidFill>
                  <a:srgbClr val="0E101A"/>
                </a:solidFill>
                <a:effectLst/>
              </a:rPr>
              <a:t> Select the number K of the neighbors.</a:t>
            </a:r>
          </a:p>
          <a:p>
            <a:pPr>
              <a:spcBef>
                <a:spcPts val="0"/>
              </a:spcBef>
              <a:spcAft>
                <a:spcPts val="0"/>
              </a:spcAft>
              <a:buFont typeface="Wingdings" panose="05000000000000000000" pitchFamily="2" charset="2"/>
              <a:buChar char="v"/>
            </a:pPr>
            <a:endParaRPr lang="en-US" dirty="0">
              <a:solidFill>
                <a:srgbClr val="0E101A"/>
              </a:solidFill>
            </a:endParaRPr>
          </a:p>
          <a:p>
            <a:pPr>
              <a:spcBef>
                <a:spcPts val="0"/>
              </a:spcBef>
              <a:spcAft>
                <a:spcPts val="0"/>
              </a:spcAft>
              <a:buFont typeface="Wingdings" panose="05000000000000000000" pitchFamily="2" charset="2"/>
              <a:buChar char="v"/>
            </a:pPr>
            <a:r>
              <a:rPr lang="en-US" b="1" dirty="0">
                <a:solidFill>
                  <a:srgbClr val="0E101A"/>
                </a:solidFill>
                <a:effectLst/>
              </a:rPr>
              <a:t>Step-2:</a:t>
            </a:r>
            <a:r>
              <a:rPr lang="en-US" dirty="0">
                <a:solidFill>
                  <a:srgbClr val="0E101A"/>
                </a:solidFill>
                <a:effectLst/>
              </a:rPr>
              <a:t> Calculate the Euclidean distance of </a:t>
            </a:r>
            <a:r>
              <a:rPr lang="en-US" b="1" dirty="0">
                <a:solidFill>
                  <a:srgbClr val="0E101A"/>
                </a:solidFill>
                <a:effectLst/>
              </a:rPr>
              <a:t>K number of neighbors.</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dirty="0">
                <a:solidFill>
                  <a:srgbClr val="0E101A"/>
                </a:solidFill>
                <a:effectLst/>
              </a:rPr>
              <a:t>Step-3:</a:t>
            </a:r>
            <a:r>
              <a:rPr lang="en-US" dirty="0">
                <a:solidFill>
                  <a:srgbClr val="0E101A"/>
                </a:solidFill>
                <a:effectLst/>
              </a:rPr>
              <a:t> Take the K nearest neighbors as per the calculated Euclidean distance.</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dirty="0">
                <a:solidFill>
                  <a:srgbClr val="0E101A"/>
                </a:solidFill>
                <a:effectLst/>
              </a:rPr>
              <a:t>Step-4:</a:t>
            </a:r>
            <a:r>
              <a:rPr lang="en-US" dirty="0">
                <a:solidFill>
                  <a:srgbClr val="0E101A"/>
                </a:solidFill>
                <a:effectLst/>
              </a:rPr>
              <a:t> Among these k neighbors, count the number of the data points in each category.</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dirty="0">
                <a:solidFill>
                  <a:srgbClr val="0E101A"/>
                </a:solidFill>
                <a:effectLst/>
              </a:rPr>
              <a:t>Step-5:</a:t>
            </a:r>
            <a:r>
              <a:rPr lang="en-US" dirty="0">
                <a:solidFill>
                  <a:srgbClr val="0E101A"/>
                </a:solidFill>
                <a:effectLst/>
              </a:rPr>
              <a:t> Assign the new data points to that category for which the number of neighbors is maximum.</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dirty="0">
                <a:solidFill>
                  <a:srgbClr val="0E101A"/>
                </a:solidFill>
                <a:effectLst/>
              </a:rPr>
              <a:t>Step-6:</a:t>
            </a:r>
            <a:r>
              <a:rPr lang="en-US" dirty="0">
                <a:solidFill>
                  <a:srgbClr val="0E101A"/>
                </a:solidFill>
                <a:effectLst/>
              </a:rPr>
              <a:t> Our model is ready.</a:t>
            </a:r>
          </a:p>
          <a:p>
            <a:endParaRPr lang="en-IN" dirty="0"/>
          </a:p>
        </p:txBody>
      </p:sp>
      <p:pic>
        <p:nvPicPr>
          <p:cNvPr id="4" name="Picture 3">
            <a:extLst>
              <a:ext uri="{FF2B5EF4-FFF2-40B4-BE49-F238E27FC236}">
                <a16:creationId xmlns:a16="http://schemas.microsoft.com/office/drawing/2014/main" id="{605D03A8-5BFB-419D-8765-2FE9ACF446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589135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B7B6E-4407-44C6-B464-52A3495671BA}"/>
              </a:ext>
            </a:extLst>
          </p:cNvPr>
          <p:cNvSpPr>
            <a:spLocks noGrp="1"/>
          </p:cNvSpPr>
          <p:nvPr>
            <p:ph type="title"/>
          </p:nvPr>
        </p:nvSpPr>
        <p:spPr>
          <a:xfrm>
            <a:off x="1097280" y="286604"/>
            <a:ext cx="10058399" cy="1075666"/>
          </a:xfrm>
        </p:spPr>
        <p:txBody>
          <a:bodyPr>
            <a:normAutofit/>
          </a:bodyPr>
          <a:lstStyle/>
          <a:p>
            <a:r>
              <a:rPr lang="en-US" sz="2800" dirty="0">
                <a:latin typeface="+mn-lt"/>
              </a:rPr>
              <a:t>Predictive Analytics</a:t>
            </a:r>
            <a:endParaRPr lang="en-IN" sz="2800" dirty="0"/>
          </a:p>
        </p:txBody>
      </p:sp>
      <p:pic>
        <p:nvPicPr>
          <p:cNvPr id="4" name="Picture 3">
            <a:extLst>
              <a:ext uri="{FF2B5EF4-FFF2-40B4-BE49-F238E27FC236}">
                <a16:creationId xmlns:a16="http://schemas.microsoft.com/office/drawing/2014/main" id="{6AA62295-BAF3-4039-8067-8A813F8A0E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pic>
        <p:nvPicPr>
          <p:cNvPr id="10242" name="Picture 2" descr="K-Nearest Neighbor(KNN) Algorithm for Machine Learning">
            <a:extLst>
              <a:ext uri="{FF2B5EF4-FFF2-40B4-BE49-F238E27FC236}">
                <a16:creationId xmlns:a16="http://schemas.microsoft.com/office/drawing/2014/main" id="{52172B2D-4977-478D-841F-141F75F6BD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7921" y="2005520"/>
            <a:ext cx="4937759" cy="4461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descr="K-Nearest Neighbor(KNN) Algorithm for Machine Learning">
            <a:extLst>
              <a:ext uri="{FF2B5EF4-FFF2-40B4-BE49-F238E27FC236}">
                <a16:creationId xmlns:a16="http://schemas.microsoft.com/office/drawing/2014/main" id="{DF31466D-DAC9-421E-8333-B2400BE2B2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56" y="1845733"/>
            <a:ext cx="4955843" cy="4387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32879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F136D-6A28-43C9-B99A-D4899DB82211}"/>
              </a:ext>
            </a:extLst>
          </p:cNvPr>
          <p:cNvSpPr>
            <a:spLocks noGrp="1"/>
          </p:cNvSpPr>
          <p:nvPr>
            <p:ph type="title"/>
          </p:nvPr>
        </p:nvSpPr>
        <p:spPr>
          <a:xfrm>
            <a:off x="1097280" y="286604"/>
            <a:ext cx="10058400" cy="1112988"/>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707676E7-15E7-4644-9509-111C4614F35F}"/>
              </a:ext>
            </a:extLst>
          </p:cNvPr>
          <p:cNvSpPr>
            <a:spLocks noGrp="1"/>
          </p:cNvSpPr>
          <p:nvPr>
            <p:ph idx="1"/>
          </p:nvPr>
        </p:nvSpPr>
        <p:spPr/>
        <p:txBody>
          <a:bodyPr/>
          <a:lstStyle/>
          <a:p>
            <a:pPr>
              <a:spcBef>
                <a:spcPts val="0"/>
              </a:spcBef>
              <a:spcAft>
                <a:spcPts val="0"/>
              </a:spcAft>
            </a:pPr>
            <a:r>
              <a:rPr lang="en-US" b="0" u="sng" dirty="0">
                <a:solidFill>
                  <a:srgbClr val="0E101A"/>
                </a:solidFill>
                <a:effectLst/>
              </a:rPr>
              <a:t>Advantages of KNN Algorithm:</a:t>
            </a:r>
          </a:p>
          <a:p>
            <a:pPr>
              <a:spcBef>
                <a:spcPts val="0"/>
              </a:spcBef>
              <a:spcAft>
                <a:spcPts val="0"/>
              </a:spcAft>
            </a:pPr>
            <a:endParaRPr lang="en-US" b="0" dirty="0">
              <a:solidFill>
                <a:srgbClr val="0E101A"/>
              </a:solidFill>
              <a:effectLst/>
            </a:endParaRPr>
          </a:p>
          <a:p>
            <a:pPr>
              <a:spcBef>
                <a:spcPts val="0"/>
              </a:spcBef>
              <a:spcAft>
                <a:spcPts val="0"/>
              </a:spcAft>
              <a:buFont typeface="Wingdings" panose="05000000000000000000" pitchFamily="2" charset="2"/>
              <a:buChar char="ü"/>
            </a:pPr>
            <a:r>
              <a:rPr lang="en-US" dirty="0">
                <a:solidFill>
                  <a:srgbClr val="0E101A"/>
                </a:solidFill>
                <a:effectLst/>
              </a:rPr>
              <a:t>It is simple to implement.</a:t>
            </a:r>
          </a:p>
          <a:p>
            <a:pPr>
              <a:spcBef>
                <a:spcPts val="0"/>
              </a:spcBef>
              <a:spcAft>
                <a:spcPts val="0"/>
              </a:spcAft>
              <a:buFont typeface="Wingdings" panose="05000000000000000000" pitchFamily="2" charset="2"/>
              <a:buChar char="ü"/>
            </a:pPr>
            <a:endParaRPr lang="en-US" dirty="0">
              <a:solidFill>
                <a:srgbClr val="0E101A"/>
              </a:solidFill>
              <a:effectLst/>
            </a:endParaRPr>
          </a:p>
          <a:p>
            <a:pPr>
              <a:spcBef>
                <a:spcPts val="0"/>
              </a:spcBef>
              <a:spcAft>
                <a:spcPts val="0"/>
              </a:spcAft>
              <a:buFont typeface="Wingdings" panose="05000000000000000000" pitchFamily="2" charset="2"/>
              <a:buChar char="ü"/>
            </a:pPr>
            <a:r>
              <a:rPr lang="en-US" dirty="0">
                <a:solidFill>
                  <a:srgbClr val="0E101A"/>
                </a:solidFill>
                <a:effectLst/>
              </a:rPr>
              <a:t>It is robust to the noisy training data.</a:t>
            </a:r>
          </a:p>
          <a:p>
            <a:pPr>
              <a:spcBef>
                <a:spcPts val="0"/>
              </a:spcBef>
              <a:spcAft>
                <a:spcPts val="0"/>
              </a:spcAft>
              <a:buFont typeface="Wingdings" panose="05000000000000000000" pitchFamily="2" charset="2"/>
              <a:buChar char="ü"/>
            </a:pPr>
            <a:endParaRPr lang="en-US" dirty="0">
              <a:solidFill>
                <a:srgbClr val="0E101A"/>
              </a:solidFill>
              <a:effectLst/>
            </a:endParaRPr>
          </a:p>
          <a:p>
            <a:pPr>
              <a:spcBef>
                <a:spcPts val="0"/>
              </a:spcBef>
              <a:spcAft>
                <a:spcPts val="0"/>
              </a:spcAft>
              <a:buFont typeface="Wingdings" panose="05000000000000000000" pitchFamily="2" charset="2"/>
              <a:buChar char="ü"/>
            </a:pPr>
            <a:r>
              <a:rPr lang="en-US" dirty="0">
                <a:solidFill>
                  <a:srgbClr val="0E101A"/>
                </a:solidFill>
                <a:effectLst/>
              </a:rPr>
              <a:t>It can be more effective if the training data is large.</a:t>
            </a:r>
          </a:p>
          <a:p>
            <a:pPr>
              <a:spcBef>
                <a:spcPts val="0"/>
              </a:spcBef>
              <a:spcAft>
                <a:spcPts val="0"/>
              </a:spcAft>
              <a:buFont typeface="Arial" panose="020B0604020202020204" pitchFamily="34" charset="0"/>
              <a:buChar char="•"/>
            </a:pPr>
            <a:endParaRPr lang="en-US" dirty="0">
              <a:solidFill>
                <a:srgbClr val="0E101A"/>
              </a:solidFill>
              <a:effectLst/>
            </a:endParaRPr>
          </a:p>
          <a:p>
            <a:pPr>
              <a:spcBef>
                <a:spcPts val="0"/>
              </a:spcBef>
              <a:spcAft>
                <a:spcPts val="0"/>
              </a:spcAft>
            </a:pPr>
            <a:r>
              <a:rPr lang="en-US" b="0" u="sng" dirty="0">
                <a:solidFill>
                  <a:srgbClr val="0E101A"/>
                </a:solidFill>
                <a:effectLst/>
              </a:rPr>
              <a:t>Disadvantages of KNN Algorithm:</a:t>
            </a:r>
          </a:p>
          <a:p>
            <a:pPr>
              <a:spcBef>
                <a:spcPts val="0"/>
              </a:spcBef>
              <a:spcAft>
                <a:spcPts val="0"/>
              </a:spcAft>
              <a:buFont typeface="Wingdings" panose="05000000000000000000" pitchFamily="2" charset="2"/>
              <a:buChar char="ü"/>
            </a:pPr>
            <a:endParaRPr lang="en-US" b="0" dirty="0">
              <a:solidFill>
                <a:srgbClr val="0E101A"/>
              </a:solidFill>
              <a:effectLst/>
            </a:endParaRPr>
          </a:p>
          <a:p>
            <a:pPr>
              <a:spcBef>
                <a:spcPts val="0"/>
              </a:spcBef>
              <a:spcAft>
                <a:spcPts val="0"/>
              </a:spcAft>
              <a:buFont typeface="Wingdings" panose="05000000000000000000" pitchFamily="2" charset="2"/>
              <a:buChar char="ü"/>
            </a:pPr>
            <a:r>
              <a:rPr lang="en-US" dirty="0">
                <a:solidFill>
                  <a:srgbClr val="0E101A"/>
                </a:solidFill>
                <a:effectLst/>
              </a:rPr>
              <a:t>Always needs to determine the value of K which may be complex some time.</a:t>
            </a:r>
          </a:p>
          <a:p>
            <a:pPr>
              <a:spcBef>
                <a:spcPts val="0"/>
              </a:spcBef>
              <a:spcAft>
                <a:spcPts val="0"/>
              </a:spcAft>
              <a:buFont typeface="Wingdings" panose="05000000000000000000" pitchFamily="2" charset="2"/>
              <a:buChar char="ü"/>
            </a:pPr>
            <a:endParaRPr lang="en-US" dirty="0">
              <a:solidFill>
                <a:srgbClr val="0E101A"/>
              </a:solidFill>
              <a:effectLst/>
            </a:endParaRPr>
          </a:p>
          <a:p>
            <a:pPr>
              <a:spcBef>
                <a:spcPts val="0"/>
              </a:spcBef>
              <a:spcAft>
                <a:spcPts val="0"/>
              </a:spcAft>
              <a:buFont typeface="Wingdings" panose="05000000000000000000" pitchFamily="2" charset="2"/>
              <a:buChar char="ü"/>
            </a:pPr>
            <a:r>
              <a:rPr lang="en-US" dirty="0">
                <a:solidFill>
                  <a:srgbClr val="0E101A"/>
                </a:solidFill>
                <a:effectLst/>
              </a:rPr>
              <a:t>The computation cost is high because of calculating the distance between the data points for all the training samples.</a:t>
            </a:r>
          </a:p>
          <a:p>
            <a:endParaRPr lang="en-IN" dirty="0"/>
          </a:p>
        </p:txBody>
      </p:sp>
      <p:pic>
        <p:nvPicPr>
          <p:cNvPr id="4" name="Picture 3">
            <a:extLst>
              <a:ext uri="{FF2B5EF4-FFF2-40B4-BE49-F238E27FC236}">
                <a16:creationId xmlns:a16="http://schemas.microsoft.com/office/drawing/2014/main" id="{0DF7F3EA-C95B-4DAB-829E-B914683567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26789461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02729-5808-458C-AFE7-50536541C00C}"/>
              </a:ext>
            </a:extLst>
          </p:cNvPr>
          <p:cNvSpPr>
            <a:spLocks noGrp="1"/>
          </p:cNvSpPr>
          <p:nvPr>
            <p:ph type="title"/>
          </p:nvPr>
        </p:nvSpPr>
        <p:spPr>
          <a:xfrm>
            <a:off x="1097279" y="286603"/>
            <a:ext cx="10058401" cy="1066336"/>
          </a:xfrm>
        </p:spPr>
        <p:txBody>
          <a:bodyPr>
            <a:normAutofit/>
          </a:bodyPr>
          <a:lstStyle/>
          <a:p>
            <a:r>
              <a:rPr lang="en-US" sz="2800" dirty="0">
                <a:latin typeface="+mn-lt"/>
              </a:rPr>
              <a:t>Predictive Analytics</a:t>
            </a:r>
            <a:endParaRPr lang="en-IN" sz="2800" dirty="0"/>
          </a:p>
        </p:txBody>
      </p:sp>
      <p:sp>
        <p:nvSpPr>
          <p:cNvPr id="5" name="Content Placeholder 4">
            <a:extLst>
              <a:ext uri="{FF2B5EF4-FFF2-40B4-BE49-F238E27FC236}">
                <a16:creationId xmlns:a16="http://schemas.microsoft.com/office/drawing/2014/main" id="{B99FC477-88EF-4B5A-88EB-69CB94808C63}"/>
              </a:ext>
            </a:extLst>
          </p:cNvPr>
          <p:cNvSpPr>
            <a:spLocks noGrp="1"/>
          </p:cNvSpPr>
          <p:nvPr>
            <p:ph sz="half" idx="1"/>
          </p:nvPr>
        </p:nvSpPr>
        <p:spPr>
          <a:xfrm>
            <a:off x="1097279" y="1845734"/>
            <a:ext cx="4937760" cy="4359122"/>
          </a:xfrm>
        </p:spPr>
        <p:txBody>
          <a:bodyPr>
            <a:normAutofit/>
          </a:bodyPr>
          <a:lstStyle/>
          <a:p>
            <a:pPr>
              <a:lnSpc>
                <a:spcPct val="107000"/>
              </a:lnSpc>
              <a:spcBef>
                <a:spcPts val="1200"/>
              </a:spcBef>
              <a:spcAft>
                <a:spcPts val="300"/>
              </a:spcAft>
            </a:pPr>
            <a:r>
              <a:rPr lang="en-IN" b="1" i="0" u="sng" dirty="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Introduction to SVM:</a:t>
            </a:r>
            <a:endParaRPr lang="en-IN" b="1" i="1" u="sng" dirty="0">
              <a:effectLst/>
              <a:latin typeface="Calibri Light" panose="020F0302020204030204" pitchFamily="34" charset="0"/>
              <a:ea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IN" dirty="0">
                <a:solidFill>
                  <a:srgbClr val="0E101A"/>
                </a:solidFill>
                <a:effectLst/>
                <a:latin typeface="Calibri" panose="020F0502020204030204" pitchFamily="34" charset="0"/>
                <a:ea typeface="Times New Roman" panose="02020603050405020304" pitchFamily="18" charset="0"/>
              </a:rPr>
              <a:t>Support vector machines (SVMs) are powerful yet flexible supervised machine learning algorithms that are used both for classification and regression. </a:t>
            </a:r>
          </a:p>
          <a:p>
            <a:pPr>
              <a:buFont typeface="Wingdings" panose="05000000000000000000" pitchFamily="2" charset="2"/>
              <a:buChar char="v"/>
            </a:pPr>
            <a:r>
              <a:rPr lang="en-IN" dirty="0">
                <a:solidFill>
                  <a:srgbClr val="0E101A"/>
                </a:solidFill>
                <a:effectLst/>
                <a:latin typeface="Calibri" panose="020F0502020204030204" pitchFamily="34" charset="0"/>
                <a:ea typeface="Times New Roman" panose="02020603050405020304" pitchFamily="18" charset="0"/>
              </a:rPr>
              <a:t>But generally, they are used in classification problems.</a:t>
            </a:r>
            <a:endParaRPr lang="en-IN"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v"/>
            </a:pPr>
            <a:r>
              <a:rPr lang="en-IN" b="0" i="0" dirty="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The goal of the SVM algorithm is to create the best line or decision boundary that can segregate n-dimensional space into classes so that we can easily put the new data point in the correct category in the future.</a:t>
            </a:r>
            <a:endParaRPr lang="en-IN" b="1" i="1" dirty="0">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8B810545-AC7B-4106-B36E-E0F06218E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pic>
        <p:nvPicPr>
          <p:cNvPr id="11266" name="Picture 2" descr="Support Vector Machine Algorithm">
            <a:extLst>
              <a:ext uri="{FF2B5EF4-FFF2-40B4-BE49-F238E27FC236}">
                <a16:creationId xmlns:a16="http://schemas.microsoft.com/office/drawing/2014/main" id="{F707241C-01A6-49C6-A36A-9A88DB3012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039" y="1785201"/>
            <a:ext cx="5705475" cy="44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46231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B537-1D34-4536-ACDE-8EA9D11142D1}"/>
              </a:ext>
            </a:extLst>
          </p:cNvPr>
          <p:cNvSpPr>
            <a:spLocks noGrp="1"/>
          </p:cNvSpPr>
          <p:nvPr>
            <p:ph type="title"/>
          </p:nvPr>
        </p:nvSpPr>
        <p:spPr>
          <a:xfrm>
            <a:off x="1097280" y="286603"/>
            <a:ext cx="10058400" cy="1084997"/>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342682D9-E6D4-4404-B650-1FEA256A6A0C}"/>
              </a:ext>
            </a:extLst>
          </p:cNvPr>
          <p:cNvSpPr>
            <a:spLocks noGrp="1"/>
          </p:cNvSpPr>
          <p:nvPr>
            <p:ph idx="1"/>
          </p:nvPr>
        </p:nvSpPr>
        <p:spPr>
          <a:xfrm>
            <a:off x="1097280" y="1845733"/>
            <a:ext cx="10058400" cy="4508413"/>
          </a:xfrm>
        </p:spPr>
        <p:txBody>
          <a:bodyPr>
            <a:normAutofit fontScale="77500" lnSpcReduction="20000"/>
          </a:bodyPr>
          <a:lstStyle/>
          <a:p>
            <a:pPr>
              <a:lnSpc>
                <a:spcPct val="107000"/>
              </a:lnSpc>
              <a:spcAft>
                <a:spcPts val="800"/>
              </a:spcAft>
            </a:pPr>
            <a:r>
              <a:rPr lang="en-IN" sz="2600" b="1" u="sng"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The followings are important concepts in SVM :</a:t>
            </a:r>
            <a:endParaRPr lang="en-IN" sz="2600" b="1" u="sng"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buFont typeface="Wingdings" panose="05000000000000000000" pitchFamily="2" charset="2"/>
              <a:buChar char="Ø"/>
            </a:pPr>
            <a:r>
              <a:rPr lang="en-IN" sz="2600"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 </a:t>
            </a:r>
            <a:r>
              <a:rPr lang="en-IN" sz="2600" b="1"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Support Vectors</a:t>
            </a:r>
            <a:r>
              <a:rPr lang="en-IN" sz="2600"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 − Datapoints that are closest to the hyperplane are called support vectors. A separating line will be defined with the help of these data points.</a:t>
            </a:r>
            <a:endParaRPr lang="en-IN" sz="2600" dirty="0">
              <a:solidFill>
                <a:srgbClr val="0E101A"/>
              </a:solidFill>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buFont typeface="Wingdings" panose="05000000000000000000" pitchFamily="2" charset="2"/>
              <a:buChar char="Ø"/>
            </a:pPr>
            <a:r>
              <a:rPr lang="en-IN" sz="2600" b="1"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Hyperplane</a:t>
            </a:r>
            <a:r>
              <a:rPr lang="en-IN" sz="2600"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 − As we can see in the above diagram, it is a decision plane or space which is divided between a set of objects having different classes. SVM chooses the extreme points/vectors that help in creating the hyperplane. These extreme cases are called support vectors, and hence algorithm is termed a Support Vector Machine.</a:t>
            </a:r>
            <a:endParaRPr lang="en-IN" sz="2600" dirty="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buFont typeface="Wingdings" panose="05000000000000000000" pitchFamily="2" charset="2"/>
              <a:buChar char="Ø"/>
            </a:pPr>
            <a:r>
              <a:rPr lang="en-IN" sz="2600"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 </a:t>
            </a:r>
            <a:r>
              <a:rPr lang="en-IN" sz="2600" b="1"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Margin</a:t>
            </a:r>
            <a:r>
              <a:rPr lang="en-IN" sz="2600"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 − It may be defined as the gap between two lines on the closet data points of different classes. It can be calculated as the perpendicular distance from the line to the support vectors. A large margin is considered as a good margin and a small margin is considered as a bad margin.</a:t>
            </a:r>
          </a:p>
          <a:p>
            <a:pPr>
              <a:lnSpc>
                <a:spcPct val="107000"/>
              </a:lnSpc>
              <a:spcAft>
                <a:spcPts val="800"/>
              </a:spcAft>
              <a:buFont typeface="Wingdings" panose="05000000000000000000" pitchFamily="2" charset="2"/>
              <a:buChar char="v"/>
            </a:pPr>
            <a:r>
              <a:rPr lang="en-IN" sz="2600" dirty="0">
                <a:solidFill>
                  <a:srgbClr val="0E101A"/>
                </a:solidFill>
                <a:effectLst/>
                <a:latin typeface="Calibri" panose="020F0502020204030204" pitchFamily="34" charset="0"/>
                <a:ea typeface="Times New Roman" panose="02020603050405020304" pitchFamily="18" charset="0"/>
              </a:rPr>
              <a:t>The </a:t>
            </a:r>
            <a:r>
              <a:rPr lang="en-IN" sz="2600" b="1" u="sng" dirty="0">
                <a:solidFill>
                  <a:srgbClr val="0E101A"/>
                </a:solidFill>
                <a:effectLst/>
                <a:latin typeface="Calibri" panose="020F0502020204030204" pitchFamily="34" charset="0"/>
                <a:ea typeface="Times New Roman" panose="02020603050405020304" pitchFamily="18" charset="0"/>
              </a:rPr>
              <a:t>goal</a:t>
            </a:r>
            <a:r>
              <a:rPr lang="en-IN" sz="2600" dirty="0">
                <a:solidFill>
                  <a:srgbClr val="0E101A"/>
                </a:solidFill>
                <a:effectLst/>
                <a:latin typeface="Calibri" panose="020F0502020204030204" pitchFamily="34" charset="0"/>
                <a:ea typeface="Times New Roman" panose="02020603050405020304" pitchFamily="18" charset="0"/>
              </a:rPr>
              <a:t> of SVM is to divide the datasets into classes to find a maximum marginal hyperplane (MMH).</a:t>
            </a:r>
            <a:endParaRPr lang="en-IN" sz="2600" dirty="0">
              <a:effectLst/>
              <a:latin typeface="Times New Roman" panose="02020603050405020304" pitchFamily="18" charset="0"/>
              <a:ea typeface="Times New Roman" panose="02020603050405020304" pitchFamily="18" charset="0"/>
            </a:endParaRPr>
          </a:p>
          <a:p>
            <a:pPr marL="0" indent="0">
              <a:lnSpc>
                <a:spcPct val="107000"/>
              </a:lnSpc>
              <a:spcAft>
                <a:spcPts val="800"/>
              </a:spcAft>
              <a:buNone/>
            </a:pPr>
            <a:endParaRPr lang="en-IN" sz="2600" dirty="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C798271B-42B6-482F-B866-1F17543243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502240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5A533-0525-406B-BDF3-2996BD9B769B}"/>
              </a:ext>
            </a:extLst>
          </p:cNvPr>
          <p:cNvSpPr>
            <a:spLocks noGrp="1"/>
          </p:cNvSpPr>
          <p:nvPr>
            <p:ph type="title"/>
          </p:nvPr>
        </p:nvSpPr>
        <p:spPr>
          <a:xfrm>
            <a:off x="1097279" y="286604"/>
            <a:ext cx="10058401" cy="1066336"/>
          </a:xfrm>
        </p:spPr>
        <p:txBody>
          <a:bodyPr>
            <a:normAutofit/>
          </a:bodyPr>
          <a:lstStyle/>
          <a:p>
            <a:r>
              <a:rPr lang="en-US" sz="2800" dirty="0">
                <a:latin typeface="+mn-lt"/>
              </a:rPr>
              <a:t>Predictive Analytics</a:t>
            </a:r>
            <a:endParaRPr lang="en-IN" sz="2800" dirty="0"/>
          </a:p>
        </p:txBody>
      </p:sp>
      <p:pic>
        <p:nvPicPr>
          <p:cNvPr id="10" name="Content Placeholder 9">
            <a:extLst>
              <a:ext uri="{FF2B5EF4-FFF2-40B4-BE49-F238E27FC236}">
                <a16:creationId xmlns:a16="http://schemas.microsoft.com/office/drawing/2014/main" id="{58B244BB-347C-4BEC-8B6B-EEA6C0250AA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96963" y="1718918"/>
            <a:ext cx="4938712" cy="4150177"/>
          </a:xfrm>
        </p:spPr>
      </p:pic>
      <p:pic>
        <p:nvPicPr>
          <p:cNvPr id="8" name="Content Placeholder 7">
            <a:extLst>
              <a:ext uri="{FF2B5EF4-FFF2-40B4-BE49-F238E27FC236}">
                <a16:creationId xmlns:a16="http://schemas.microsoft.com/office/drawing/2014/main" id="{75006821-6DB1-4FBA-8173-B0BD1C450E6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8238" y="1845735"/>
            <a:ext cx="4937125" cy="4023360"/>
          </a:xfrm>
        </p:spPr>
      </p:pic>
      <p:pic>
        <p:nvPicPr>
          <p:cNvPr id="4" name="Picture 3">
            <a:extLst>
              <a:ext uri="{FF2B5EF4-FFF2-40B4-BE49-F238E27FC236}">
                <a16:creationId xmlns:a16="http://schemas.microsoft.com/office/drawing/2014/main" id="{AE3F1539-C96C-4FBF-A332-BDFA85FA6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10213709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06E70-90DA-4C89-A323-268EDCCFB204}"/>
              </a:ext>
            </a:extLst>
          </p:cNvPr>
          <p:cNvSpPr>
            <a:spLocks noGrp="1"/>
          </p:cNvSpPr>
          <p:nvPr>
            <p:ph type="title"/>
          </p:nvPr>
        </p:nvSpPr>
        <p:spPr>
          <a:xfrm>
            <a:off x="1097279" y="286603"/>
            <a:ext cx="10058401" cy="1112989"/>
          </a:xfrm>
        </p:spPr>
        <p:txBody>
          <a:bodyPr>
            <a:normAutofit/>
          </a:bodyPr>
          <a:lstStyle/>
          <a:p>
            <a:r>
              <a:rPr lang="en-US" sz="2800" dirty="0">
                <a:latin typeface="+mn-lt"/>
              </a:rPr>
              <a:t>Predictive Analytics</a:t>
            </a:r>
            <a:endParaRPr lang="en-IN" sz="2800" dirty="0"/>
          </a:p>
        </p:txBody>
      </p:sp>
      <p:sp>
        <p:nvSpPr>
          <p:cNvPr id="5" name="Content Placeholder 4">
            <a:extLst>
              <a:ext uri="{FF2B5EF4-FFF2-40B4-BE49-F238E27FC236}">
                <a16:creationId xmlns:a16="http://schemas.microsoft.com/office/drawing/2014/main" id="{AD60F4E3-F23A-491F-92F4-C18DC74B7E26}"/>
              </a:ext>
            </a:extLst>
          </p:cNvPr>
          <p:cNvSpPr>
            <a:spLocks noGrp="1"/>
          </p:cNvSpPr>
          <p:nvPr>
            <p:ph sz="half" idx="1"/>
          </p:nvPr>
        </p:nvSpPr>
        <p:spPr/>
        <p:txBody>
          <a:bodyPr>
            <a:normAutofit fontScale="92500" lnSpcReduction="20000"/>
          </a:bodyPr>
          <a:lstStyle/>
          <a:p>
            <a:pPr>
              <a:lnSpc>
                <a:spcPct val="107000"/>
              </a:lnSpc>
              <a:spcAft>
                <a:spcPts val="800"/>
              </a:spcAft>
              <a:buFont typeface="Wingdings" panose="05000000000000000000" pitchFamily="2" charset="2"/>
              <a:buChar char="v"/>
            </a:pPr>
            <a:r>
              <a:rPr lang="en-IN" sz="2000" u="sng"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The main </a:t>
            </a:r>
            <a:r>
              <a:rPr lang="en-IN" sz="2000" b="1" u="sng"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goal</a:t>
            </a:r>
            <a:r>
              <a:rPr lang="en-IN" sz="2000" u="sng"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 </a:t>
            </a:r>
            <a:r>
              <a:rPr lang="en-IN" sz="2000"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of SVM is to divide the datasets into classes to find a maximum marginal hyperplane.</a:t>
            </a:r>
          </a:p>
          <a:p>
            <a:pPr>
              <a:lnSpc>
                <a:spcPct val="107000"/>
              </a:lnSpc>
              <a:spcAft>
                <a:spcPts val="800"/>
              </a:spcAft>
              <a:buFont typeface="Wingdings" panose="05000000000000000000" pitchFamily="2" charset="2"/>
              <a:buChar char="v"/>
            </a:pPr>
            <a:r>
              <a:rPr lang="en-IN" sz="2000"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it can be done in the following two steps. </a:t>
            </a:r>
          </a:p>
          <a:p>
            <a:pPr>
              <a:lnSpc>
                <a:spcPct val="107000"/>
              </a:lnSpc>
              <a:spcAft>
                <a:spcPts val="800"/>
              </a:spcAft>
              <a:buFont typeface="Wingdings" panose="05000000000000000000" pitchFamily="2" charset="2"/>
              <a:buChar char="v"/>
            </a:pPr>
            <a:r>
              <a:rPr lang="en-IN" sz="2000"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First, SVM will generate hyperplanes iteratively that segregates the classes in the best way.</a:t>
            </a:r>
            <a:endParaRPr lang="en-IN" sz="2000" dirty="0">
              <a:solidFill>
                <a:srgbClr val="0E101A"/>
              </a:solidFill>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buFont typeface="Wingdings" panose="05000000000000000000" pitchFamily="2" charset="2"/>
              <a:buChar char="v"/>
            </a:pPr>
            <a:r>
              <a:rPr lang="en-IN" sz="2000"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Then, it will choose the hyperplane that separates the classes correctly.</a:t>
            </a:r>
          </a:p>
          <a:p>
            <a:pPr>
              <a:buFont typeface="Wingdings" panose="05000000000000000000" pitchFamily="2" charset="2"/>
              <a:buChar char="v"/>
            </a:pPr>
            <a:r>
              <a:rPr lang="en-IN" sz="2000" dirty="0">
                <a:solidFill>
                  <a:srgbClr val="0E101A"/>
                </a:solidFill>
                <a:effectLst/>
                <a:latin typeface="Calibri" panose="020F0502020204030204" pitchFamily="34" charset="0"/>
                <a:ea typeface="Times New Roman" panose="02020603050405020304" pitchFamily="18" charset="0"/>
              </a:rPr>
              <a:t>Hyperplanes are decision boundaries that help classify the data points. Data points falling on either side of the hyperplane can be attributed to different classes.</a:t>
            </a:r>
            <a:r>
              <a:rPr lang="en-IN" sz="2000" b="0" i="1" dirty="0">
                <a:solidFill>
                  <a:srgbClr val="0E101A"/>
                </a:solidFill>
                <a:effectLst/>
                <a:latin typeface="Calibri Light" panose="020F0302020204030204" pitchFamily="34" charset="0"/>
                <a:ea typeface="Times New Roman" panose="02020603050405020304" pitchFamily="18" charset="0"/>
                <a:cs typeface="Times New Roman" panose="02020603050405020304" pitchFamily="18" charset="0"/>
              </a:rPr>
              <a:t> </a:t>
            </a:r>
            <a:endParaRPr lang="en-IN" sz="2000" b="1" i="1" dirty="0">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C6680546-CC0E-4C7D-A677-C4198EE61C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pic>
        <p:nvPicPr>
          <p:cNvPr id="7" name="Picture 2">
            <a:extLst>
              <a:ext uri="{FF2B5EF4-FFF2-40B4-BE49-F238E27FC236}">
                <a16:creationId xmlns:a16="http://schemas.microsoft.com/office/drawing/2014/main" id="{DCE43431-B1ED-4BF7-AC39-BB0AAD5BECB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18238" y="2267339"/>
            <a:ext cx="4937125" cy="292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23979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B1389-3170-4E8F-8580-0631AE75FFFF}"/>
              </a:ext>
            </a:extLst>
          </p:cNvPr>
          <p:cNvSpPr>
            <a:spLocks noGrp="1"/>
          </p:cNvSpPr>
          <p:nvPr>
            <p:ph type="title"/>
          </p:nvPr>
        </p:nvSpPr>
        <p:spPr>
          <a:xfrm>
            <a:off x="1097280" y="286603"/>
            <a:ext cx="10058400" cy="1084997"/>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44E197BD-4B81-47A0-B6C7-8AEA3A645758}"/>
              </a:ext>
            </a:extLst>
          </p:cNvPr>
          <p:cNvSpPr>
            <a:spLocks noGrp="1"/>
          </p:cNvSpPr>
          <p:nvPr>
            <p:ph idx="1"/>
          </p:nvPr>
        </p:nvSpPr>
        <p:spPr/>
        <p:txBody>
          <a:bodyPr>
            <a:normAutofit/>
          </a:bodyPr>
          <a:lstStyle/>
          <a:p>
            <a:pPr algn="just"/>
            <a:r>
              <a:rPr lang="en-US" b="1" i="0" u="sng" dirty="0">
                <a:solidFill>
                  <a:srgbClr val="333333"/>
                </a:solidFill>
                <a:effectLst/>
                <a:latin typeface="inter-bold"/>
              </a:rPr>
              <a:t>Fitting the SVM classifier to the training set:</a:t>
            </a:r>
            <a:endParaRPr lang="en-US" b="0" i="0" u="sng" dirty="0">
              <a:solidFill>
                <a:srgbClr val="333333"/>
              </a:solidFill>
              <a:effectLst/>
              <a:latin typeface="inter-regular"/>
            </a:endParaRPr>
          </a:p>
          <a:p>
            <a:pPr algn="just">
              <a:buFont typeface="Wingdings" panose="05000000000000000000" pitchFamily="2" charset="2"/>
              <a:buChar char="v"/>
            </a:pPr>
            <a:r>
              <a:rPr lang="en-US" b="0" i="0" dirty="0">
                <a:solidFill>
                  <a:srgbClr val="333333"/>
                </a:solidFill>
                <a:effectLst/>
                <a:latin typeface="inter-regular"/>
              </a:rPr>
              <a:t>Now the training set will be fitted to the SVM classifier. To create the SVM classifier, we will import </a:t>
            </a:r>
            <a:r>
              <a:rPr lang="en-US" b="1" i="0" dirty="0">
                <a:solidFill>
                  <a:srgbClr val="333333"/>
                </a:solidFill>
                <a:effectLst/>
                <a:latin typeface="inter-bold"/>
              </a:rPr>
              <a:t>SVC</a:t>
            </a:r>
            <a:r>
              <a:rPr lang="en-US" b="0" i="0" dirty="0">
                <a:solidFill>
                  <a:srgbClr val="333333"/>
                </a:solidFill>
                <a:effectLst/>
                <a:latin typeface="inter-regular"/>
              </a:rPr>
              <a:t> class from </a:t>
            </a:r>
            <a:r>
              <a:rPr lang="en-US" b="1" i="0" dirty="0">
                <a:solidFill>
                  <a:srgbClr val="333333"/>
                </a:solidFill>
                <a:effectLst/>
                <a:latin typeface="inter-bold"/>
              </a:rPr>
              <a:t>Sklearn.svm</a:t>
            </a:r>
            <a:r>
              <a:rPr lang="en-US" b="0" i="0" dirty="0">
                <a:solidFill>
                  <a:srgbClr val="333333"/>
                </a:solidFill>
                <a:effectLst/>
                <a:latin typeface="inter-regular"/>
              </a:rPr>
              <a:t> library. </a:t>
            </a:r>
          </a:p>
          <a:p>
            <a:pPr algn="just">
              <a:buFont typeface="Wingdings" panose="05000000000000000000" pitchFamily="2" charset="2"/>
              <a:buChar char="Ø"/>
            </a:pPr>
            <a:r>
              <a:rPr lang="en-US" b="0" i="0" dirty="0">
                <a:solidFill>
                  <a:srgbClr val="333333"/>
                </a:solidFill>
                <a:effectLst/>
                <a:latin typeface="inter-regular"/>
              </a:rPr>
              <a:t>Below is the code for it:</a:t>
            </a:r>
          </a:p>
          <a:p>
            <a:pPr algn="just">
              <a:buFont typeface="+mj-lt"/>
              <a:buAutoNum type="arabicPeriod"/>
            </a:pPr>
            <a:r>
              <a:rPr lang="en-US" b="0" i="0" dirty="0">
                <a:solidFill>
                  <a:srgbClr val="000000"/>
                </a:solidFill>
                <a:effectLst/>
                <a:latin typeface="inter-regular"/>
              </a:rPr>
              <a:t>from sklearn.svm</a:t>
            </a:r>
            <a:r>
              <a:rPr lang="en-US" dirty="0">
                <a:solidFill>
                  <a:srgbClr val="000000"/>
                </a:solidFill>
                <a:latin typeface="inter-regular"/>
              </a:rPr>
              <a:t> import </a:t>
            </a:r>
            <a:r>
              <a:rPr lang="en-US" b="0" i="0" dirty="0">
                <a:solidFill>
                  <a:srgbClr val="000000"/>
                </a:solidFill>
                <a:effectLst/>
                <a:latin typeface="inter-regular"/>
              </a:rPr>
              <a:t>SVC </a:t>
            </a:r>
          </a:p>
          <a:p>
            <a:pPr algn="just">
              <a:buFont typeface="+mj-lt"/>
              <a:buAutoNum type="arabicPeriod"/>
            </a:pPr>
            <a:r>
              <a:rPr lang="en-US" b="0" i="0" dirty="0">
                <a:solidFill>
                  <a:srgbClr val="000000"/>
                </a:solidFill>
                <a:effectLst/>
                <a:latin typeface="inter-regular"/>
              </a:rPr>
              <a:t>classifier = SVC(kernel=‘linear’, random_state=0)  </a:t>
            </a:r>
          </a:p>
          <a:p>
            <a:pPr algn="just">
              <a:buFont typeface="+mj-lt"/>
              <a:buAutoNum type="arabicPeriod"/>
            </a:pPr>
            <a:r>
              <a:rPr lang="en-US" b="0" i="0" dirty="0">
                <a:solidFill>
                  <a:srgbClr val="000000"/>
                </a:solidFill>
                <a:effectLst/>
                <a:latin typeface="inter-regular"/>
              </a:rPr>
              <a:t>classifier.fit(x_train, y_train)  </a:t>
            </a:r>
          </a:p>
          <a:p>
            <a:pPr algn="just">
              <a:buFont typeface="Wingdings" panose="05000000000000000000" pitchFamily="2" charset="2"/>
              <a:buChar char="Ø"/>
            </a:pPr>
            <a:r>
              <a:rPr lang="en-US" b="0" i="0" dirty="0">
                <a:solidFill>
                  <a:srgbClr val="333333"/>
                </a:solidFill>
                <a:effectLst/>
                <a:latin typeface="inter-regular"/>
              </a:rPr>
              <a:t>In the above code, we have used </a:t>
            </a:r>
            <a:r>
              <a:rPr lang="en-US" b="1" i="0" dirty="0">
                <a:solidFill>
                  <a:srgbClr val="333333"/>
                </a:solidFill>
                <a:effectLst/>
                <a:latin typeface="inter-bold"/>
              </a:rPr>
              <a:t>kernel='linear'</a:t>
            </a:r>
            <a:r>
              <a:rPr lang="en-US" b="0" i="0" dirty="0">
                <a:solidFill>
                  <a:srgbClr val="333333"/>
                </a:solidFill>
                <a:effectLst/>
                <a:latin typeface="inter-regular"/>
              </a:rPr>
              <a:t>, as here we are creating SVM for linearly separable data. However, we can change it for non-linear data. And then we fitted the classifier to the training dataset(x_train, y_train)</a:t>
            </a:r>
          </a:p>
          <a:p>
            <a:endParaRPr lang="en-IN" dirty="0"/>
          </a:p>
        </p:txBody>
      </p:sp>
      <p:pic>
        <p:nvPicPr>
          <p:cNvPr id="4" name="Picture 3">
            <a:extLst>
              <a:ext uri="{FF2B5EF4-FFF2-40B4-BE49-F238E27FC236}">
                <a16:creationId xmlns:a16="http://schemas.microsoft.com/office/drawing/2014/main" id="{984FC011-5197-4D6A-B8D5-ED112E494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259752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7EC5A-D7AC-483D-B72B-08985A2F5DCD}"/>
              </a:ext>
            </a:extLst>
          </p:cNvPr>
          <p:cNvSpPr>
            <a:spLocks noGrp="1"/>
          </p:cNvSpPr>
          <p:nvPr>
            <p:ph type="title"/>
          </p:nvPr>
        </p:nvSpPr>
        <p:spPr>
          <a:xfrm>
            <a:off x="1097280" y="286603"/>
            <a:ext cx="10058400" cy="1057005"/>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732CAFF7-381B-46BC-AB2A-FCBD05F145AB}"/>
              </a:ext>
            </a:extLst>
          </p:cNvPr>
          <p:cNvSpPr>
            <a:spLocks noGrp="1"/>
          </p:cNvSpPr>
          <p:nvPr>
            <p:ph idx="1"/>
          </p:nvPr>
        </p:nvSpPr>
        <p:spPr>
          <a:xfrm>
            <a:off x="1097280" y="1845733"/>
            <a:ext cx="10058400" cy="4564397"/>
          </a:xfrm>
        </p:spPr>
        <p:txBody>
          <a:bodyPr>
            <a:normAutofit/>
          </a:bodyPr>
          <a:lstStyle/>
          <a:p>
            <a:pPr marL="0" indent="0" algn="just">
              <a:buNone/>
            </a:pPr>
            <a:r>
              <a:rPr lang="en-US" b="1" i="0" u="sng" dirty="0">
                <a:solidFill>
                  <a:srgbClr val="000000"/>
                </a:solidFill>
                <a:effectLst/>
                <a:latin typeface="inter-regular"/>
              </a:rPr>
              <a:t>Predicting the test set result:</a:t>
            </a:r>
          </a:p>
          <a:p>
            <a:pPr algn="just">
              <a:buFont typeface="Wingdings" panose="05000000000000000000" pitchFamily="2" charset="2"/>
              <a:buChar char="v"/>
            </a:pPr>
            <a:r>
              <a:rPr lang="en-US" b="0" i="0" dirty="0">
                <a:solidFill>
                  <a:srgbClr val="000000"/>
                </a:solidFill>
                <a:effectLst/>
                <a:latin typeface="inter-regular"/>
              </a:rPr>
              <a:t>Now, we will predict the output for test set. For this, we will create a new vector y_pred. </a:t>
            </a:r>
          </a:p>
          <a:p>
            <a:pPr algn="just">
              <a:buFont typeface="Wingdings" panose="05000000000000000000" pitchFamily="2" charset="2"/>
              <a:buChar char="Ø"/>
            </a:pPr>
            <a:r>
              <a:rPr lang="en-US" b="0" i="0" dirty="0">
                <a:solidFill>
                  <a:srgbClr val="000000"/>
                </a:solidFill>
                <a:effectLst/>
                <a:latin typeface="inter-regular"/>
              </a:rPr>
              <a:t>Below is the code for it:</a:t>
            </a:r>
          </a:p>
          <a:p>
            <a:pPr marL="0" indent="0" algn="just">
              <a:buNone/>
            </a:pPr>
            <a:r>
              <a:rPr lang="en-US" b="0" i="0" dirty="0">
                <a:solidFill>
                  <a:srgbClr val="000000"/>
                </a:solidFill>
                <a:effectLst/>
                <a:latin typeface="inter-regular"/>
              </a:rPr>
              <a:t>y_pred= classifier.predict(x_test)  </a:t>
            </a:r>
          </a:p>
          <a:p>
            <a:pPr marL="0" indent="0" algn="just">
              <a:buNone/>
            </a:pPr>
            <a:r>
              <a:rPr lang="en-US" b="1" i="0" u="sng" dirty="0">
                <a:solidFill>
                  <a:srgbClr val="000000"/>
                </a:solidFill>
                <a:effectLst/>
                <a:latin typeface="inter-regular"/>
              </a:rPr>
              <a:t>Creating the Confusion matrix:</a:t>
            </a:r>
          </a:p>
          <a:p>
            <a:pPr algn="just">
              <a:buFont typeface="Wingdings" panose="05000000000000000000" pitchFamily="2" charset="2"/>
              <a:buChar char="v"/>
            </a:pPr>
            <a:r>
              <a:rPr lang="en-US" b="0" i="0" dirty="0">
                <a:solidFill>
                  <a:srgbClr val="000000"/>
                </a:solidFill>
                <a:effectLst/>
                <a:latin typeface="inter-regular"/>
              </a:rPr>
              <a:t>To create the confusion matrix, we need to import the </a:t>
            </a:r>
            <a:r>
              <a:rPr lang="en-US" b="1" i="0" dirty="0">
                <a:solidFill>
                  <a:srgbClr val="000000"/>
                </a:solidFill>
                <a:effectLst/>
                <a:latin typeface="inter-bold"/>
              </a:rPr>
              <a:t>confusion_matrix</a:t>
            </a:r>
            <a:r>
              <a:rPr lang="en-US" b="0" i="0" dirty="0">
                <a:solidFill>
                  <a:srgbClr val="000000"/>
                </a:solidFill>
                <a:effectLst/>
                <a:latin typeface="inter-regular"/>
              </a:rPr>
              <a:t> function of the sklearn library. After importing the function, we will call it using a new variable </a:t>
            </a:r>
            <a:r>
              <a:rPr lang="en-US" b="1" i="0" dirty="0">
                <a:solidFill>
                  <a:srgbClr val="000000"/>
                </a:solidFill>
                <a:effectLst/>
                <a:latin typeface="inter-bold"/>
              </a:rPr>
              <a:t>cm</a:t>
            </a:r>
            <a:r>
              <a:rPr lang="en-US" b="0" i="0" dirty="0">
                <a:solidFill>
                  <a:srgbClr val="000000"/>
                </a:solidFill>
                <a:effectLst/>
                <a:latin typeface="inter-regular"/>
              </a:rPr>
              <a:t>. </a:t>
            </a:r>
          </a:p>
          <a:p>
            <a:pPr algn="just">
              <a:buFont typeface="Wingdings" panose="05000000000000000000" pitchFamily="2" charset="2"/>
              <a:buChar char="Ø"/>
            </a:pPr>
            <a:r>
              <a:rPr lang="en-US" b="0" i="0" dirty="0">
                <a:solidFill>
                  <a:srgbClr val="000000"/>
                </a:solidFill>
                <a:effectLst/>
                <a:latin typeface="inter-regular"/>
              </a:rPr>
              <a:t>The function takes two parameters, mainly </a:t>
            </a:r>
            <a:r>
              <a:rPr lang="en-US" b="1" i="0" dirty="0">
                <a:solidFill>
                  <a:srgbClr val="000000"/>
                </a:solidFill>
                <a:effectLst/>
                <a:latin typeface="inter-bold"/>
              </a:rPr>
              <a:t>y_true</a:t>
            </a:r>
            <a:r>
              <a:rPr lang="en-US" b="0" i="0" dirty="0">
                <a:solidFill>
                  <a:srgbClr val="000000"/>
                </a:solidFill>
                <a:effectLst/>
                <a:latin typeface="inter-regular"/>
              </a:rPr>
              <a:t>( the actual values) and </a:t>
            </a:r>
            <a:r>
              <a:rPr lang="en-US" b="1" i="0" dirty="0">
                <a:solidFill>
                  <a:srgbClr val="000000"/>
                </a:solidFill>
                <a:effectLst/>
                <a:latin typeface="inter-bold"/>
              </a:rPr>
              <a:t>y_pred</a:t>
            </a:r>
            <a:r>
              <a:rPr lang="en-US" b="0" i="0" dirty="0">
                <a:solidFill>
                  <a:srgbClr val="000000"/>
                </a:solidFill>
                <a:effectLst/>
                <a:latin typeface="inter-regular"/>
              </a:rPr>
              <a:t> (the targeted value return by the classifier). </a:t>
            </a:r>
          </a:p>
          <a:p>
            <a:pPr algn="just">
              <a:buFont typeface="Wingdings" panose="05000000000000000000" pitchFamily="2" charset="2"/>
              <a:buChar char="Ø"/>
            </a:pPr>
            <a:r>
              <a:rPr lang="en-US" b="0" i="0" dirty="0">
                <a:solidFill>
                  <a:srgbClr val="000000"/>
                </a:solidFill>
                <a:effectLst/>
                <a:latin typeface="inter-regular"/>
              </a:rPr>
              <a:t>Below is the code for it:</a:t>
            </a:r>
          </a:p>
          <a:p>
            <a:pPr marL="0" indent="0" algn="just">
              <a:buNone/>
            </a:pPr>
            <a:r>
              <a:rPr lang="en-US" b="0" i="0" dirty="0">
                <a:solidFill>
                  <a:srgbClr val="000000"/>
                </a:solidFill>
                <a:effectLst/>
                <a:latin typeface="inter-regular"/>
              </a:rPr>
              <a:t>cm= confusion_matrix(y_test, y_pred)  </a:t>
            </a:r>
          </a:p>
          <a:p>
            <a:pPr algn="just"/>
            <a:endParaRPr lang="en-US" b="0" i="0" dirty="0">
              <a:solidFill>
                <a:srgbClr val="333333"/>
              </a:solidFill>
              <a:effectLst/>
              <a:latin typeface="inter-regular"/>
            </a:endParaRPr>
          </a:p>
          <a:p>
            <a:endParaRPr lang="en-IN" dirty="0"/>
          </a:p>
        </p:txBody>
      </p:sp>
      <p:pic>
        <p:nvPicPr>
          <p:cNvPr id="4" name="Picture 3">
            <a:extLst>
              <a:ext uri="{FF2B5EF4-FFF2-40B4-BE49-F238E27FC236}">
                <a16:creationId xmlns:a16="http://schemas.microsoft.com/office/drawing/2014/main" id="{8C73BCB9-0752-4B33-846F-3D4DC7420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16153750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E84DA-A2A8-497A-BEEF-16EFE09E0AC8}"/>
              </a:ext>
            </a:extLst>
          </p:cNvPr>
          <p:cNvSpPr>
            <a:spLocks noGrp="1"/>
          </p:cNvSpPr>
          <p:nvPr>
            <p:ph type="title"/>
          </p:nvPr>
        </p:nvSpPr>
        <p:spPr>
          <a:xfrm>
            <a:off x="1097280" y="286603"/>
            <a:ext cx="10058399" cy="1206295"/>
          </a:xfrm>
        </p:spPr>
        <p:txBody>
          <a:bodyPr>
            <a:normAutofit/>
          </a:bodyPr>
          <a:lstStyle/>
          <a:p>
            <a:r>
              <a:rPr lang="en-US" sz="2800" dirty="0">
                <a:latin typeface="+mn-lt"/>
              </a:rPr>
              <a:t>Predictive Analytics</a:t>
            </a:r>
            <a:endParaRPr lang="en-IN" sz="2800" dirty="0"/>
          </a:p>
        </p:txBody>
      </p:sp>
      <p:pic>
        <p:nvPicPr>
          <p:cNvPr id="5122" name="Picture 2" descr="Real-Life Applications of SVM (Support Vector Machines)">
            <a:extLst>
              <a:ext uri="{FF2B5EF4-FFF2-40B4-BE49-F238E27FC236}">
                <a16:creationId xmlns:a16="http://schemas.microsoft.com/office/drawing/2014/main" id="{31525472-DD54-48C4-BE74-49E7B0E254F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1641" y="1846263"/>
            <a:ext cx="9863078" cy="44663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EB41592-816C-4F41-8F56-37C3E17730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11659968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A58FD-262A-41D7-A53C-736F6A4ABEF2}"/>
              </a:ext>
            </a:extLst>
          </p:cNvPr>
          <p:cNvSpPr>
            <a:spLocks noGrp="1"/>
          </p:cNvSpPr>
          <p:nvPr>
            <p:ph type="title"/>
          </p:nvPr>
        </p:nvSpPr>
        <p:spPr>
          <a:xfrm>
            <a:off x="1097279" y="286603"/>
            <a:ext cx="10058401" cy="1102070"/>
          </a:xfrm>
        </p:spPr>
        <p:txBody>
          <a:bodyPr>
            <a:normAutofit/>
          </a:bodyPr>
          <a:lstStyle/>
          <a:p>
            <a:r>
              <a:rPr lang="en-IN" sz="2800" dirty="0">
                <a:latin typeface="Calibri" panose="020F0502020204030204" pitchFamily="34" charset="0"/>
              </a:rPr>
              <a:t>Un – supervised learning </a:t>
            </a:r>
            <a:endParaRPr lang="en-IN" sz="2800" dirty="0"/>
          </a:p>
        </p:txBody>
      </p:sp>
      <p:sp>
        <p:nvSpPr>
          <p:cNvPr id="5" name="Content Placeholder 4">
            <a:extLst>
              <a:ext uri="{FF2B5EF4-FFF2-40B4-BE49-F238E27FC236}">
                <a16:creationId xmlns:a16="http://schemas.microsoft.com/office/drawing/2014/main" id="{AAB145F4-D541-4EAA-B4E1-198478B7611B}"/>
              </a:ext>
            </a:extLst>
          </p:cNvPr>
          <p:cNvSpPr>
            <a:spLocks noGrp="1"/>
          </p:cNvSpPr>
          <p:nvPr>
            <p:ph sz="half" idx="1"/>
          </p:nvPr>
        </p:nvSpPr>
        <p:spPr>
          <a:xfrm>
            <a:off x="1097279" y="1737361"/>
            <a:ext cx="6012182" cy="4588794"/>
          </a:xfrm>
        </p:spPr>
        <p:txBody>
          <a:bodyPr/>
          <a:lstStyle/>
          <a:p>
            <a:pPr marL="0" indent="0">
              <a:buNone/>
            </a:pPr>
            <a:r>
              <a:rPr lang="en-US" b="1" u="sng" dirty="0"/>
              <a:t>Unsupervised learning:</a:t>
            </a:r>
          </a:p>
          <a:p>
            <a:pPr>
              <a:buFont typeface="Wingdings" panose="05000000000000000000" pitchFamily="2" charset="2"/>
              <a:buChar char="v"/>
            </a:pPr>
            <a:r>
              <a:rPr lang="en-US" dirty="0"/>
              <a:t>In supervised learning, we make use of training data set and feed to model to learn and use unseen data points to predict with the help of a trained model. </a:t>
            </a:r>
            <a:r>
              <a:rPr lang="en-US" u="sng" dirty="0"/>
              <a:t>But</a:t>
            </a:r>
            <a:r>
              <a:rPr lang="en-US" dirty="0"/>
              <a:t>, in </a:t>
            </a:r>
            <a:r>
              <a:rPr lang="en-US" u="sng" dirty="0"/>
              <a:t>unsupervised learning</a:t>
            </a:r>
            <a:r>
              <a:rPr lang="en-US" dirty="0"/>
              <a:t>, the data is </a:t>
            </a:r>
            <a:r>
              <a:rPr lang="en-US" u="sng" dirty="0"/>
              <a:t>unlabeled.</a:t>
            </a:r>
          </a:p>
          <a:p>
            <a:pPr>
              <a:buFont typeface="Wingdings" panose="05000000000000000000" pitchFamily="2" charset="2"/>
              <a:buChar char="v"/>
            </a:pPr>
            <a:r>
              <a:rPr lang="en-US" dirty="0"/>
              <a:t>Unsupervised learning uses machine learning algorithms to analyze and </a:t>
            </a:r>
            <a:r>
              <a:rPr lang="en-US" u="sng" dirty="0"/>
              <a:t>cluster unlabeled datasets</a:t>
            </a:r>
            <a:r>
              <a:rPr lang="en-US" dirty="0"/>
              <a:t>. </a:t>
            </a:r>
          </a:p>
          <a:p>
            <a:pPr>
              <a:buFont typeface="Wingdings" panose="05000000000000000000" pitchFamily="2" charset="2"/>
              <a:buChar char="v"/>
            </a:pPr>
            <a:r>
              <a:rPr lang="en-US" dirty="0"/>
              <a:t>These algorithms </a:t>
            </a:r>
            <a:r>
              <a:rPr lang="en-US" u="sng" dirty="0"/>
              <a:t>discover hidden patterns </a:t>
            </a:r>
            <a:r>
              <a:rPr lang="en-US" dirty="0"/>
              <a:t>or </a:t>
            </a:r>
            <a:r>
              <a:rPr lang="en-US" u="sng" dirty="0"/>
              <a:t>data groupings</a:t>
            </a:r>
            <a:r>
              <a:rPr lang="en-US" dirty="0"/>
              <a:t> without the need for human intervention.</a:t>
            </a:r>
          </a:p>
          <a:p>
            <a:pPr>
              <a:buFont typeface="Wingdings" panose="05000000000000000000" pitchFamily="2" charset="2"/>
              <a:buChar char="v"/>
            </a:pPr>
            <a:r>
              <a:rPr lang="en-US" dirty="0"/>
              <a:t> Its ability to discover </a:t>
            </a:r>
            <a:r>
              <a:rPr lang="en-US" u="sng" dirty="0"/>
              <a:t>similarities</a:t>
            </a:r>
            <a:r>
              <a:rPr lang="en-US" dirty="0"/>
              <a:t> and differences in information make it the ideal solution for exploratory data analysis, customer segmentation, and image recognition.</a:t>
            </a:r>
            <a:endParaRPr lang="en-IN" dirty="0"/>
          </a:p>
        </p:txBody>
      </p:sp>
      <p:pic>
        <p:nvPicPr>
          <p:cNvPr id="4" name="Picture 3">
            <a:extLst>
              <a:ext uri="{FF2B5EF4-FFF2-40B4-BE49-F238E27FC236}">
                <a16:creationId xmlns:a16="http://schemas.microsoft.com/office/drawing/2014/main" id="{387AEBEF-D236-4221-A718-98FD01EFE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pic>
        <p:nvPicPr>
          <p:cNvPr id="1026" name="Picture 2" descr="Learn Types of Machine Learning Algorithms with Ultimate Use Cases -  DataFlair">
            <a:extLst>
              <a:ext uri="{FF2B5EF4-FFF2-40B4-BE49-F238E27FC236}">
                <a16:creationId xmlns:a16="http://schemas.microsoft.com/office/drawing/2014/main" id="{DBA1294C-695A-4885-81E4-87302B769BB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109461" y="2156552"/>
            <a:ext cx="4046219" cy="3401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4215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D2573-9C93-437A-B915-55114BEDA473}"/>
              </a:ext>
            </a:extLst>
          </p:cNvPr>
          <p:cNvSpPr>
            <a:spLocks noGrp="1"/>
          </p:cNvSpPr>
          <p:nvPr>
            <p:ph type="title"/>
          </p:nvPr>
        </p:nvSpPr>
        <p:spPr>
          <a:xfrm>
            <a:off x="1026367" y="286604"/>
            <a:ext cx="10129313" cy="1112988"/>
          </a:xfrm>
        </p:spPr>
        <p:txBody>
          <a:bodyPr>
            <a:normAutofit/>
          </a:bodyPr>
          <a:lstStyle/>
          <a:p>
            <a:r>
              <a:rPr lang="en-IN" sz="2800" dirty="0">
                <a:latin typeface="Calibri" panose="020F0502020204030204" pitchFamily="34" charset="0"/>
              </a:rPr>
              <a:t>Un – supervised learning </a:t>
            </a:r>
            <a:endParaRPr lang="en-IN" sz="2800" dirty="0"/>
          </a:p>
        </p:txBody>
      </p:sp>
      <p:sp>
        <p:nvSpPr>
          <p:cNvPr id="3" name="Content Placeholder 2">
            <a:extLst>
              <a:ext uri="{FF2B5EF4-FFF2-40B4-BE49-F238E27FC236}">
                <a16:creationId xmlns:a16="http://schemas.microsoft.com/office/drawing/2014/main" id="{A8F77034-AD2F-46A8-8A5A-FEF563116ACD}"/>
              </a:ext>
            </a:extLst>
          </p:cNvPr>
          <p:cNvSpPr>
            <a:spLocks noGrp="1"/>
          </p:cNvSpPr>
          <p:nvPr>
            <p:ph idx="1"/>
          </p:nvPr>
        </p:nvSpPr>
        <p:spPr>
          <a:xfrm>
            <a:off x="1097280" y="1845734"/>
            <a:ext cx="10058400" cy="4517744"/>
          </a:xfrm>
        </p:spPr>
        <p:txBody>
          <a:bodyPr>
            <a:normAutofit/>
          </a:bodyPr>
          <a:lstStyle/>
          <a:p>
            <a:r>
              <a:rPr lang="en-US" b="1" u="sng" dirty="0"/>
              <a:t>Clustering </a:t>
            </a:r>
            <a:r>
              <a:rPr lang="en-US" dirty="0"/>
              <a:t>– </a:t>
            </a:r>
            <a:r>
              <a:rPr lang="en-US" sz="1800" dirty="0">
                <a:latin typeface="Times New Roman" panose="02020603050405020304" pitchFamily="18" charset="0"/>
              </a:rPr>
              <a:t>The main </a:t>
            </a:r>
            <a:r>
              <a:rPr lang="en-US" sz="1800" b="1" dirty="0">
                <a:latin typeface="Times New Roman" panose="02020603050405020304" pitchFamily="18" charset="0"/>
              </a:rPr>
              <a:t>objective</a:t>
            </a:r>
            <a:r>
              <a:rPr lang="en-US" sz="1800" b="0" dirty="0">
                <a:latin typeface="Times New Roman" panose="02020603050405020304" pitchFamily="18" charset="0"/>
              </a:rPr>
              <a:t> is to discover interesting patterns in the data. E.g. (clusters or subgroups in the data), </a:t>
            </a:r>
            <a:r>
              <a:rPr lang="en-US" dirty="0"/>
              <a:t>The two most commonly used clustering algorithms are </a:t>
            </a:r>
            <a:r>
              <a:rPr lang="en-US" u="sng" dirty="0"/>
              <a:t>k- means </a:t>
            </a:r>
            <a:r>
              <a:rPr lang="en-US" dirty="0"/>
              <a:t>and </a:t>
            </a:r>
            <a:r>
              <a:rPr lang="en-US" u="sng" dirty="0"/>
              <a:t>hierarchical</a:t>
            </a:r>
            <a:r>
              <a:rPr lang="en-US" dirty="0"/>
              <a:t>.</a:t>
            </a:r>
          </a:p>
          <a:p>
            <a:pPr>
              <a:buFont typeface="Wingdings" panose="05000000000000000000" pitchFamily="2" charset="2"/>
              <a:buChar char="v"/>
            </a:pPr>
            <a:r>
              <a:rPr lang="en-US" dirty="0"/>
              <a:t>Cluster analysis, or clustering, is an unsupervised machine learning task. It involves </a:t>
            </a:r>
            <a:r>
              <a:rPr lang="en-US" u="sng" dirty="0"/>
              <a:t>automatically discovering natural grouping in data</a:t>
            </a:r>
            <a:r>
              <a:rPr lang="en-US" dirty="0"/>
              <a:t>. Unlike supervised learning (like predictive modelling), clustering algorithms only interpret the input data and </a:t>
            </a:r>
            <a:r>
              <a:rPr lang="en-US" u="sng" dirty="0"/>
              <a:t>find natural groups or clusters in feature space</a:t>
            </a:r>
            <a:r>
              <a:rPr lang="en-US" dirty="0"/>
              <a:t>.</a:t>
            </a:r>
          </a:p>
          <a:p>
            <a:pPr>
              <a:buFont typeface="Wingdings" panose="05000000000000000000" pitchFamily="2" charset="2"/>
              <a:buChar char="v"/>
            </a:pPr>
            <a:r>
              <a:rPr lang="en-US" dirty="0"/>
              <a:t>In clustering, we </a:t>
            </a:r>
            <a:r>
              <a:rPr lang="en-US" b="1" dirty="0"/>
              <a:t>group the data points</a:t>
            </a:r>
            <a:r>
              <a:rPr lang="en-US" b="0" dirty="0"/>
              <a:t> into different categories based on the given set of attributes. There are no dependent and independent variables.</a:t>
            </a:r>
          </a:p>
          <a:p>
            <a:pPr>
              <a:buFont typeface="Wingdings" panose="05000000000000000000" pitchFamily="2" charset="2"/>
              <a:buChar char="v"/>
            </a:pPr>
            <a:r>
              <a:rPr lang="en-US" dirty="0"/>
              <a:t>The cluster may have a center (the </a:t>
            </a:r>
            <a:r>
              <a:rPr lang="en-US" u="sng" dirty="0"/>
              <a:t>centroid</a:t>
            </a:r>
            <a:r>
              <a:rPr lang="en-US" dirty="0"/>
              <a:t>) that is a sample or a point feature space and may have a boundary or extent.</a:t>
            </a:r>
          </a:p>
          <a:p>
            <a:pPr>
              <a:buFont typeface="Wingdings" panose="05000000000000000000" pitchFamily="2" charset="2"/>
              <a:buChar char="v"/>
            </a:pPr>
            <a:r>
              <a:rPr lang="en-US" dirty="0"/>
              <a:t>There are different types of clustering algorithms. Here </a:t>
            </a:r>
            <a:r>
              <a:rPr lang="en-US" u="sng" dirty="0"/>
              <a:t>algorithms use similarity or distance measures</a:t>
            </a:r>
            <a:r>
              <a:rPr lang="en-US" dirty="0"/>
              <a:t> between examples in the feature space in an effort to discover dense regions of observations.</a:t>
            </a:r>
            <a:endParaRPr lang="en-IN" dirty="0"/>
          </a:p>
        </p:txBody>
      </p:sp>
      <p:pic>
        <p:nvPicPr>
          <p:cNvPr id="4" name="Picture 3">
            <a:extLst>
              <a:ext uri="{FF2B5EF4-FFF2-40B4-BE49-F238E27FC236}">
                <a16:creationId xmlns:a16="http://schemas.microsoft.com/office/drawing/2014/main" id="{19334320-D54B-4FFB-86C2-A0E7B9FBF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18009694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DAFB1-5369-4A4D-BA77-56AF1C3F326C}"/>
              </a:ext>
            </a:extLst>
          </p:cNvPr>
          <p:cNvSpPr>
            <a:spLocks noGrp="1"/>
          </p:cNvSpPr>
          <p:nvPr>
            <p:ph type="title"/>
          </p:nvPr>
        </p:nvSpPr>
        <p:spPr>
          <a:xfrm>
            <a:off x="1097280" y="286604"/>
            <a:ext cx="10058400" cy="1103658"/>
          </a:xfrm>
        </p:spPr>
        <p:txBody>
          <a:bodyPr>
            <a:normAutofit/>
          </a:bodyPr>
          <a:lstStyle/>
          <a:p>
            <a:r>
              <a:rPr lang="en-IN" sz="2800" dirty="0">
                <a:latin typeface="Calibri" panose="020F0502020204030204" pitchFamily="34" charset="0"/>
              </a:rPr>
              <a:t>Un – supervised learning </a:t>
            </a:r>
            <a:endParaRPr lang="en-IN" sz="2800" dirty="0"/>
          </a:p>
        </p:txBody>
      </p:sp>
      <p:sp>
        <p:nvSpPr>
          <p:cNvPr id="3" name="Content Placeholder 2">
            <a:extLst>
              <a:ext uri="{FF2B5EF4-FFF2-40B4-BE49-F238E27FC236}">
                <a16:creationId xmlns:a16="http://schemas.microsoft.com/office/drawing/2014/main" id="{E614C9DF-0609-4039-9541-781D8EA17EFB}"/>
              </a:ext>
            </a:extLst>
          </p:cNvPr>
          <p:cNvSpPr>
            <a:spLocks noGrp="1"/>
          </p:cNvSpPr>
          <p:nvPr>
            <p:ph idx="1"/>
          </p:nvPr>
        </p:nvSpPr>
        <p:spPr>
          <a:xfrm>
            <a:off x="1097280" y="1845734"/>
            <a:ext cx="10058400" cy="4405776"/>
          </a:xfrm>
        </p:spPr>
        <p:txBody>
          <a:bodyPr>
            <a:normAutofit fontScale="92500"/>
          </a:bodyPr>
          <a:lstStyle/>
          <a:p>
            <a:pPr marL="0" indent="0">
              <a:buNone/>
            </a:pPr>
            <a:r>
              <a:rPr lang="en-US" b="1" u="sng" dirty="0">
                <a:solidFill>
                  <a:srgbClr val="091E42"/>
                </a:solidFill>
                <a:highlight>
                  <a:srgbClr val="FFFFFF"/>
                </a:highlight>
              </a:rPr>
              <a:t>Clustering works</a:t>
            </a:r>
            <a:r>
              <a:rPr lang="en-US" b="1" dirty="0">
                <a:solidFill>
                  <a:srgbClr val="091E42"/>
                </a:solidFill>
                <a:highlight>
                  <a:srgbClr val="FFFFFF"/>
                </a:highlight>
              </a:rPr>
              <a:t>:  </a:t>
            </a:r>
            <a:r>
              <a:rPr lang="en-US" dirty="0">
                <a:solidFill>
                  <a:srgbClr val="091E42"/>
                </a:solidFill>
                <a:highlight>
                  <a:srgbClr val="FFFFFF"/>
                </a:highlight>
              </a:rPr>
              <a:t> it </a:t>
            </a:r>
            <a:r>
              <a:rPr lang="en-US" b="0" dirty="0">
                <a:solidFill>
                  <a:srgbClr val="091E42"/>
                </a:solidFill>
                <a:highlight>
                  <a:srgbClr val="FFFFFF"/>
                </a:highlight>
              </a:rPr>
              <a:t>groups the objects based on their similarity or closeness to each other.</a:t>
            </a:r>
            <a:r>
              <a:rPr lang="en-US" b="0" dirty="0">
                <a:solidFill>
                  <a:prstClr val="black"/>
                </a:solidFill>
                <a:highlight>
                  <a:srgbClr val="FFFFFF"/>
                </a:highlight>
              </a:rPr>
              <a:t> </a:t>
            </a:r>
            <a:r>
              <a:rPr lang="en-US" b="0" dirty="0">
                <a:solidFill>
                  <a:srgbClr val="091E42"/>
                </a:solidFill>
                <a:highlight>
                  <a:srgbClr val="FFFFFF"/>
                </a:highlight>
              </a:rPr>
              <a:t>clustering works on the basis of grouping the observations which are the most similar to each other. </a:t>
            </a:r>
          </a:p>
          <a:p>
            <a:pPr>
              <a:buFont typeface="Wingdings" panose="05000000000000000000" pitchFamily="2" charset="2"/>
              <a:buChar char="v"/>
            </a:pPr>
            <a:r>
              <a:rPr lang="en-US" dirty="0">
                <a:latin typeface="Calibri" panose="020F0502020204030204" pitchFamily="34" charset="0"/>
              </a:rPr>
              <a:t>in simple terms, the algorithm needs to find data points whose values are </a:t>
            </a:r>
            <a:r>
              <a:rPr lang="en-US" b="1" dirty="0">
                <a:solidFill>
                  <a:srgbClr val="0E101A"/>
                </a:solidFill>
                <a:latin typeface="Calibri" panose="020F0502020204030204" pitchFamily="34" charset="0"/>
              </a:rPr>
              <a:t>similar</a:t>
            </a:r>
            <a:r>
              <a:rPr lang="en-US" b="0" dirty="0">
                <a:solidFill>
                  <a:prstClr val="black"/>
                </a:solidFill>
                <a:latin typeface="Calibri" panose="020F0502020204030204" pitchFamily="34" charset="0"/>
              </a:rPr>
              <a:t> to each other and therefore these points would then belong to the </a:t>
            </a:r>
            <a:r>
              <a:rPr lang="en-US" b="1" dirty="0">
                <a:solidFill>
                  <a:prstClr val="black"/>
                </a:solidFill>
                <a:latin typeface="Calibri" panose="020F0502020204030204" pitchFamily="34" charset="0"/>
              </a:rPr>
              <a:t>same cluster</a:t>
            </a:r>
            <a:r>
              <a:rPr lang="en-US" b="0" dirty="0">
                <a:solidFill>
                  <a:prstClr val="black"/>
                </a:solidFill>
                <a:latin typeface="Calibri" panose="020F0502020204030204" pitchFamily="34" charset="0"/>
              </a:rPr>
              <a:t>. The method in which any clustering algorithm goes about doing that is through the method of finding something called a “</a:t>
            </a:r>
            <a:r>
              <a:rPr lang="en-US" b="1" dirty="0">
                <a:solidFill>
                  <a:srgbClr val="0E101A"/>
                </a:solidFill>
                <a:latin typeface="Calibri" panose="020F0502020204030204" pitchFamily="34" charset="0"/>
              </a:rPr>
              <a:t>distance measure</a:t>
            </a:r>
            <a:r>
              <a:rPr lang="en-US" b="0" dirty="0">
                <a:solidFill>
                  <a:prstClr val="black"/>
                </a:solidFill>
                <a:latin typeface="Calibri" panose="020F0502020204030204" pitchFamily="34" charset="0"/>
              </a:rPr>
              <a:t>”.</a:t>
            </a:r>
          </a:p>
          <a:p>
            <a:pPr marL="0" indent="0">
              <a:buNone/>
            </a:pPr>
            <a:r>
              <a:rPr lang="en-US" b="1" u="sng" dirty="0">
                <a:solidFill>
                  <a:prstClr val="black"/>
                </a:solidFill>
                <a:latin typeface="Calibri" panose="020F0502020204030204" pitchFamily="34" charset="0"/>
              </a:rPr>
              <a:t>K-Means Clustering:</a:t>
            </a:r>
          </a:p>
          <a:p>
            <a:pPr>
              <a:buFont typeface="Wingdings" panose="05000000000000000000" pitchFamily="2" charset="2"/>
              <a:buChar char="v"/>
            </a:pPr>
            <a:r>
              <a:rPr lang="en-US" dirty="0">
                <a:solidFill>
                  <a:prstClr val="black"/>
                </a:solidFill>
                <a:latin typeface="Calibri" panose="020F0502020204030204" pitchFamily="34" charset="0"/>
              </a:rPr>
              <a:t>K-Means Clustering which groups the unlabeled dataset into different clusters. Here K defines the number of pre-defined clusters that need to be created in the process, as if K=2, there will be two clusters, and for K=3, there will be three clusters, and so on.</a:t>
            </a:r>
          </a:p>
          <a:p>
            <a:pPr>
              <a:buFont typeface="Wingdings" panose="05000000000000000000" pitchFamily="2" charset="2"/>
              <a:buChar char="v"/>
            </a:pPr>
            <a:r>
              <a:rPr lang="en-US" dirty="0">
                <a:solidFill>
                  <a:prstClr val="black"/>
                </a:solidFill>
                <a:latin typeface="Calibri" panose="020F0502020204030204" pitchFamily="34" charset="0"/>
              </a:rPr>
              <a:t>It is an iterative algorithm that divides the unlabeled dataset into k different clusters in such a way that each dataset belongs to only one group that has similar properties.</a:t>
            </a:r>
          </a:p>
          <a:p>
            <a:pPr>
              <a:buFont typeface="Wingdings" panose="05000000000000000000" pitchFamily="2" charset="2"/>
              <a:buChar char="v"/>
            </a:pPr>
            <a:r>
              <a:rPr lang="en-US" b="0" dirty="0">
                <a:solidFill>
                  <a:prstClr val="black"/>
                </a:solidFill>
                <a:latin typeface="Calibri" panose="020F0502020204030204" pitchFamily="34" charset="0"/>
              </a:rPr>
              <a:t>The distance measure that is used in K-means clustering is called the </a:t>
            </a:r>
            <a:r>
              <a:rPr lang="en-US" b="1" dirty="0">
                <a:solidFill>
                  <a:srgbClr val="0E101A"/>
                </a:solidFill>
                <a:latin typeface="Calibri" panose="020F0502020204030204" pitchFamily="34" charset="0"/>
              </a:rPr>
              <a:t>Euclidean Distance</a:t>
            </a:r>
            <a:r>
              <a:rPr lang="en-US" b="0" dirty="0">
                <a:solidFill>
                  <a:prstClr val="black"/>
                </a:solidFill>
                <a:latin typeface="Calibri" panose="020F0502020204030204" pitchFamily="34" charset="0"/>
              </a:rPr>
              <a:t> measure. </a:t>
            </a:r>
          </a:p>
          <a:p>
            <a:endParaRPr lang="en-IN" dirty="0"/>
          </a:p>
        </p:txBody>
      </p:sp>
      <p:pic>
        <p:nvPicPr>
          <p:cNvPr id="4" name="Picture 3">
            <a:extLst>
              <a:ext uri="{FF2B5EF4-FFF2-40B4-BE49-F238E27FC236}">
                <a16:creationId xmlns:a16="http://schemas.microsoft.com/office/drawing/2014/main" id="{830D0CD4-B0F1-420B-A96A-3EFF49717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11972614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78012-10AF-419E-B286-66AF8A3C42F3}"/>
              </a:ext>
            </a:extLst>
          </p:cNvPr>
          <p:cNvSpPr>
            <a:spLocks noGrp="1"/>
          </p:cNvSpPr>
          <p:nvPr>
            <p:ph type="title"/>
          </p:nvPr>
        </p:nvSpPr>
        <p:spPr>
          <a:xfrm>
            <a:off x="1026367" y="286604"/>
            <a:ext cx="10129313" cy="1122318"/>
          </a:xfrm>
        </p:spPr>
        <p:txBody>
          <a:bodyPr>
            <a:normAutofit/>
          </a:bodyPr>
          <a:lstStyle/>
          <a:p>
            <a:r>
              <a:rPr lang="en-IN" sz="2800" dirty="0">
                <a:latin typeface="Calibri" panose="020F0502020204030204" pitchFamily="34" charset="0"/>
              </a:rPr>
              <a:t>Un – supervised learning </a:t>
            </a:r>
            <a:endParaRPr lang="en-IN" sz="2800" dirty="0"/>
          </a:p>
        </p:txBody>
      </p:sp>
      <p:sp>
        <p:nvSpPr>
          <p:cNvPr id="3" name="Content Placeholder 2">
            <a:extLst>
              <a:ext uri="{FF2B5EF4-FFF2-40B4-BE49-F238E27FC236}">
                <a16:creationId xmlns:a16="http://schemas.microsoft.com/office/drawing/2014/main" id="{C455C2D5-D4BB-4B88-A130-9B49FD247839}"/>
              </a:ext>
            </a:extLst>
          </p:cNvPr>
          <p:cNvSpPr>
            <a:spLocks noGrp="1"/>
          </p:cNvSpPr>
          <p:nvPr>
            <p:ph idx="1"/>
          </p:nvPr>
        </p:nvSpPr>
        <p:spPr>
          <a:xfrm>
            <a:off x="1097280" y="1845734"/>
            <a:ext cx="10058400" cy="4555066"/>
          </a:xfrm>
        </p:spPr>
        <p:txBody>
          <a:bodyPr>
            <a:normAutofit lnSpcReduction="10000"/>
          </a:bodyPr>
          <a:lstStyle/>
          <a:p>
            <a:pPr>
              <a:spcBef>
                <a:spcPts val="0"/>
              </a:spcBef>
              <a:spcAft>
                <a:spcPts val="0"/>
              </a:spcAft>
            </a:pPr>
            <a:r>
              <a:rPr lang="en-US" b="1" u="sng" dirty="0">
                <a:solidFill>
                  <a:srgbClr val="0E101A"/>
                </a:solidFill>
                <a:effectLst/>
              </a:rPr>
              <a:t>Applications of Clustering:</a:t>
            </a:r>
          </a:p>
          <a:p>
            <a:pPr>
              <a:spcBef>
                <a:spcPts val="0"/>
              </a:spcBef>
              <a:spcAft>
                <a:spcPts val="0"/>
              </a:spcAft>
            </a:pPr>
            <a:endParaRPr lang="en-US" b="1" u="sng" dirty="0">
              <a:solidFill>
                <a:srgbClr val="0E101A"/>
              </a:solidFill>
              <a:effectLst/>
            </a:endParaRPr>
          </a:p>
          <a:p>
            <a:pPr>
              <a:spcBef>
                <a:spcPts val="0"/>
              </a:spcBef>
              <a:spcAft>
                <a:spcPts val="0"/>
              </a:spcAft>
              <a:buFont typeface="Wingdings" panose="05000000000000000000" pitchFamily="2" charset="2"/>
              <a:buChar char="Ø"/>
            </a:pPr>
            <a:r>
              <a:rPr lang="en-US" dirty="0">
                <a:solidFill>
                  <a:srgbClr val="0E101A"/>
                </a:solidFill>
                <a:effectLst/>
              </a:rPr>
              <a:t>Below are some commonly known applications of clustering techniques in Machine Learning:</a:t>
            </a:r>
          </a:p>
          <a:p>
            <a:pPr>
              <a:spcBef>
                <a:spcPts val="0"/>
              </a:spcBef>
              <a:spcAft>
                <a:spcPts val="0"/>
              </a:spcAft>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dirty="0">
                <a:solidFill>
                  <a:srgbClr val="0E101A"/>
                </a:solidFill>
                <a:effectLst/>
              </a:rPr>
              <a:t>In Identification of Cancer Cells:</a:t>
            </a:r>
            <a:r>
              <a:rPr lang="en-US" dirty="0">
                <a:solidFill>
                  <a:srgbClr val="0E101A"/>
                </a:solidFill>
                <a:effectLst/>
              </a:rPr>
              <a:t> The clustering algorithms are widely used for the identification of cancerous cells. It divides the cancerous and non-cancerous data sets into different groups.</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dirty="0">
                <a:solidFill>
                  <a:srgbClr val="0E101A"/>
                </a:solidFill>
                <a:effectLst/>
              </a:rPr>
              <a:t>In Search Engines:</a:t>
            </a:r>
            <a:r>
              <a:rPr lang="en-US" dirty="0">
                <a:solidFill>
                  <a:srgbClr val="0E101A"/>
                </a:solidFill>
                <a:effectLst/>
              </a:rPr>
              <a:t> Search engines also work on the clustering technique. The search result appears based on the closest object to the search query. It does it by grouping similar data objects in one group that is far from the other dissimilar objects. The accurate result of a query depends on the quality of the clustering algorithm used.</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dirty="0">
                <a:solidFill>
                  <a:srgbClr val="0E101A"/>
                </a:solidFill>
                <a:effectLst/>
              </a:rPr>
              <a:t>Customer Segmentation:</a:t>
            </a:r>
            <a:r>
              <a:rPr lang="en-US" dirty="0">
                <a:solidFill>
                  <a:srgbClr val="0E101A"/>
                </a:solidFill>
                <a:effectLst/>
              </a:rPr>
              <a:t> It is used in market research to segment the customers based on their choice and preferences.</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dirty="0">
                <a:solidFill>
                  <a:srgbClr val="0E101A"/>
                </a:solidFill>
                <a:effectLst/>
              </a:rPr>
              <a:t>In Biology:</a:t>
            </a:r>
            <a:r>
              <a:rPr lang="en-US" dirty="0">
                <a:solidFill>
                  <a:srgbClr val="0E101A"/>
                </a:solidFill>
                <a:effectLst/>
              </a:rPr>
              <a:t> It is used in the biology stream to classify different species of plants and animals using the image recognition technique.</a:t>
            </a:r>
          </a:p>
          <a:p>
            <a:endParaRPr lang="en-IN" dirty="0"/>
          </a:p>
        </p:txBody>
      </p:sp>
      <p:pic>
        <p:nvPicPr>
          <p:cNvPr id="4" name="Picture 3">
            <a:extLst>
              <a:ext uri="{FF2B5EF4-FFF2-40B4-BE49-F238E27FC236}">
                <a16:creationId xmlns:a16="http://schemas.microsoft.com/office/drawing/2014/main" id="{8757EA9F-67F4-4477-92B8-8D0108BC1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27445584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3C6DE-75AE-4F7F-8714-7103614A0AF5}"/>
              </a:ext>
            </a:extLst>
          </p:cNvPr>
          <p:cNvSpPr>
            <a:spLocks noGrp="1"/>
          </p:cNvSpPr>
          <p:nvPr>
            <p:ph type="title"/>
          </p:nvPr>
        </p:nvSpPr>
        <p:spPr>
          <a:xfrm>
            <a:off x="1097280" y="286604"/>
            <a:ext cx="10058400" cy="1103658"/>
          </a:xfrm>
        </p:spPr>
        <p:txBody>
          <a:bodyPr>
            <a:normAutofit/>
          </a:bodyPr>
          <a:lstStyle/>
          <a:p>
            <a:r>
              <a:rPr lang="en-IN" sz="2800" dirty="0">
                <a:latin typeface="Calibri" panose="020F0502020204030204" pitchFamily="34" charset="0"/>
              </a:rPr>
              <a:t>Un – supervised learning </a:t>
            </a:r>
            <a:endParaRPr lang="en-IN" sz="2800" dirty="0"/>
          </a:p>
        </p:txBody>
      </p:sp>
      <p:pic>
        <p:nvPicPr>
          <p:cNvPr id="4" name="Picture 3">
            <a:extLst>
              <a:ext uri="{FF2B5EF4-FFF2-40B4-BE49-F238E27FC236}">
                <a16:creationId xmlns:a16="http://schemas.microsoft.com/office/drawing/2014/main" id="{B3CD526E-4E8E-4C8C-9D64-65BBA46894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pic>
        <p:nvPicPr>
          <p:cNvPr id="4098" name="Picture 2" descr="A Simple Explanation of K-Means Clustering and its Adavantages">
            <a:extLst>
              <a:ext uri="{FF2B5EF4-FFF2-40B4-BE49-F238E27FC236}">
                <a16:creationId xmlns:a16="http://schemas.microsoft.com/office/drawing/2014/main" id="{5BFF9735-5A29-4E33-82B3-291BE51568A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26366" y="1810139"/>
            <a:ext cx="10058400" cy="4522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8863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26616-D3BD-47C6-B281-7AFCAA7A31CB}"/>
              </a:ext>
            </a:extLst>
          </p:cNvPr>
          <p:cNvSpPr>
            <a:spLocks noGrp="1"/>
          </p:cNvSpPr>
          <p:nvPr>
            <p:ph type="title"/>
          </p:nvPr>
        </p:nvSpPr>
        <p:spPr>
          <a:xfrm>
            <a:off x="1097280" y="286604"/>
            <a:ext cx="10058399" cy="1131650"/>
          </a:xfrm>
        </p:spPr>
        <p:txBody>
          <a:bodyPr>
            <a:normAutofit/>
          </a:bodyPr>
          <a:lstStyle/>
          <a:p>
            <a:r>
              <a:rPr lang="en-IN" sz="2800" dirty="0">
                <a:latin typeface="Calibri" panose="020F0502020204030204" pitchFamily="34" charset="0"/>
              </a:rPr>
              <a:t>Un – supervised learning </a:t>
            </a:r>
            <a:endParaRPr lang="en-IN" sz="2800" dirty="0"/>
          </a:p>
        </p:txBody>
      </p:sp>
      <p:pic>
        <p:nvPicPr>
          <p:cNvPr id="4" name="Picture 3">
            <a:extLst>
              <a:ext uri="{FF2B5EF4-FFF2-40B4-BE49-F238E27FC236}">
                <a16:creationId xmlns:a16="http://schemas.microsoft.com/office/drawing/2014/main" id="{A68A0729-8768-46F3-85ED-62953BB27B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pic>
        <p:nvPicPr>
          <p:cNvPr id="3074" name="Picture 2" descr="K-means: A Complete Introduction. K-means is an unsupervised clustering… |  by Alan Jeffares | Towards Data Science">
            <a:extLst>
              <a:ext uri="{FF2B5EF4-FFF2-40B4-BE49-F238E27FC236}">
                <a16:creationId xmlns:a16="http://schemas.microsoft.com/office/drawing/2014/main" id="{B1BE8683-060E-4BF0-9D05-E7B7B36BE87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84988" y="1846263"/>
            <a:ext cx="9768445" cy="4405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621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082D-104A-4190-A86C-39CD71633497}"/>
              </a:ext>
            </a:extLst>
          </p:cNvPr>
          <p:cNvSpPr>
            <a:spLocks noGrp="1"/>
          </p:cNvSpPr>
          <p:nvPr>
            <p:ph type="title"/>
          </p:nvPr>
        </p:nvSpPr>
        <p:spPr>
          <a:xfrm>
            <a:off x="1097279" y="286604"/>
            <a:ext cx="10058401" cy="1075666"/>
          </a:xfrm>
        </p:spPr>
        <p:txBody>
          <a:bodyPr>
            <a:normAutofit/>
          </a:bodyPr>
          <a:lstStyle/>
          <a:p>
            <a:r>
              <a:rPr lang="en-US" sz="2800" dirty="0">
                <a:latin typeface="+mn-lt"/>
              </a:rPr>
              <a:t>Predictive Analytics</a:t>
            </a:r>
            <a:endParaRPr lang="en-IN" sz="2800" dirty="0"/>
          </a:p>
        </p:txBody>
      </p:sp>
      <p:sp>
        <p:nvSpPr>
          <p:cNvPr id="5" name="Content Placeholder 4">
            <a:extLst>
              <a:ext uri="{FF2B5EF4-FFF2-40B4-BE49-F238E27FC236}">
                <a16:creationId xmlns:a16="http://schemas.microsoft.com/office/drawing/2014/main" id="{933E327C-B059-4F84-83AF-DEBF5A01DD5A}"/>
              </a:ext>
            </a:extLst>
          </p:cNvPr>
          <p:cNvSpPr>
            <a:spLocks noGrp="1"/>
          </p:cNvSpPr>
          <p:nvPr>
            <p:ph sz="half" idx="1"/>
          </p:nvPr>
        </p:nvSpPr>
        <p:spPr>
          <a:xfrm>
            <a:off x="1097279" y="1845733"/>
            <a:ext cx="4937760" cy="4424437"/>
          </a:xfrm>
        </p:spPr>
        <p:txBody>
          <a:bodyPr>
            <a:normAutofit lnSpcReduction="10000"/>
          </a:bodyPr>
          <a:lstStyle/>
          <a:p>
            <a:pPr>
              <a:spcBef>
                <a:spcPts val="0"/>
              </a:spcBef>
              <a:spcAft>
                <a:spcPts val="0"/>
              </a:spcAft>
            </a:pPr>
            <a:r>
              <a:rPr lang="en-US" b="1" u="sng" dirty="0">
                <a:solidFill>
                  <a:srgbClr val="0E101A"/>
                </a:solidFill>
                <a:effectLst/>
              </a:rPr>
              <a:t>Types of Linear Regression:</a:t>
            </a:r>
          </a:p>
          <a:p>
            <a:pPr>
              <a:spcBef>
                <a:spcPts val="0"/>
              </a:spcBef>
              <a:spcAft>
                <a:spcPts val="0"/>
              </a:spcAft>
            </a:pPr>
            <a:endParaRPr lang="en-US" b="1" u="sng" dirty="0">
              <a:solidFill>
                <a:srgbClr val="0E101A"/>
              </a:solidFill>
              <a:effectLst/>
            </a:endParaRPr>
          </a:p>
          <a:p>
            <a:pPr>
              <a:spcBef>
                <a:spcPts val="0"/>
              </a:spcBef>
              <a:spcAft>
                <a:spcPts val="0"/>
              </a:spcAft>
              <a:buFont typeface="Wingdings" panose="05000000000000000000" pitchFamily="2" charset="2"/>
              <a:buChar char="Ø"/>
            </a:pPr>
            <a:r>
              <a:rPr lang="en-US" dirty="0">
                <a:solidFill>
                  <a:srgbClr val="0E101A"/>
                </a:solidFill>
                <a:effectLst/>
              </a:rPr>
              <a:t>Linear regression can be further divided into two types of the algorithm:</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dirty="0">
                <a:solidFill>
                  <a:srgbClr val="0E101A"/>
                </a:solidFill>
                <a:effectLst/>
              </a:rPr>
              <a:t>Simple Linear Regression:</a:t>
            </a:r>
            <a:endParaRPr lang="en-US" dirty="0">
              <a:solidFill>
                <a:srgbClr val="0E101A"/>
              </a:solidFill>
              <a:effectLst/>
            </a:endParaRPr>
          </a:p>
          <a:p>
            <a:pPr>
              <a:spcBef>
                <a:spcPts val="0"/>
              </a:spcBef>
              <a:spcAft>
                <a:spcPts val="0"/>
              </a:spcAft>
              <a:buFont typeface="Wingdings" panose="05000000000000000000" pitchFamily="2" charset="2"/>
              <a:buChar char="ü"/>
            </a:pPr>
            <a:r>
              <a:rPr lang="en-US" dirty="0">
                <a:solidFill>
                  <a:srgbClr val="0E101A"/>
                </a:solidFill>
                <a:effectLst/>
              </a:rPr>
              <a:t>If a single independent variable is used to predict the value of a numerical dependent variable, then such a Linear Regression algorithm is called Simple Linear Regression.</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dirty="0">
                <a:solidFill>
                  <a:srgbClr val="0E101A"/>
                </a:solidFill>
                <a:effectLst/>
              </a:rPr>
              <a:t>Multiple Linear regression:</a:t>
            </a:r>
            <a:endParaRPr lang="en-US" dirty="0">
              <a:solidFill>
                <a:srgbClr val="0E101A"/>
              </a:solidFill>
              <a:effectLst/>
            </a:endParaRPr>
          </a:p>
          <a:p>
            <a:pPr>
              <a:spcBef>
                <a:spcPts val="0"/>
              </a:spcBef>
              <a:spcAft>
                <a:spcPts val="0"/>
              </a:spcAft>
              <a:buFont typeface="Wingdings" panose="05000000000000000000" pitchFamily="2" charset="2"/>
              <a:buChar char="ü"/>
            </a:pPr>
            <a:r>
              <a:rPr lang="en-US" dirty="0">
                <a:solidFill>
                  <a:srgbClr val="0E101A"/>
                </a:solidFill>
                <a:effectLst/>
              </a:rPr>
              <a:t>If more than one independent variable is used to predict the value of a numerical dependent variable, then such a Linear Regression algorithm is called Multiple Linear Regression</a:t>
            </a:r>
          </a:p>
          <a:p>
            <a:endParaRPr lang="en-IN" dirty="0"/>
          </a:p>
        </p:txBody>
      </p:sp>
      <p:pic>
        <p:nvPicPr>
          <p:cNvPr id="8" name="Content Placeholder 7">
            <a:extLst>
              <a:ext uri="{FF2B5EF4-FFF2-40B4-BE49-F238E27FC236}">
                <a16:creationId xmlns:a16="http://schemas.microsoft.com/office/drawing/2014/main" id="{9FB6CFA2-83C5-44D1-8EBC-2FC156E40AF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18238" y="2005521"/>
            <a:ext cx="4937125" cy="3648830"/>
          </a:xfrm>
        </p:spPr>
      </p:pic>
      <p:pic>
        <p:nvPicPr>
          <p:cNvPr id="4" name="Picture 3">
            <a:extLst>
              <a:ext uri="{FF2B5EF4-FFF2-40B4-BE49-F238E27FC236}">
                <a16:creationId xmlns:a16="http://schemas.microsoft.com/office/drawing/2014/main" id="{642AF05C-62CD-4E6E-85AD-3E73FF3E8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24400063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279A9-A74A-4E11-9248-B09655424730}"/>
              </a:ext>
            </a:extLst>
          </p:cNvPr>
          <p:cNvSpPr>
            <a:spLocks noGrp="1"/>
          </p:cNvSpPr>
          <p:nvPr>
            <p:ph type="title"/>
          </p:nvPr>
        </p:nvSpPr>
        <p:spPr>
          <a:xfrm>
            <a:off x="1097280" y="286603"/>
            <a:ext cx="10058400" cy="1159642"/>
          </a:xfrm>
        </p:spPr>
        <p:txBody>
          <a:bodyPr>
            <a:normAutofit/>
          </a:bodyPr>
          <a:lstStyle/>
          <a:p>
            <a:r>
              <a:rPr lang="en-IN" sz="2800" dirty="0">
                <a:latin typeface="Calibri" panose="020F0502020204030204" pitchFamily="34" charset="0"/>
              </a:rPr>
              <a:t>Un – supervised learning </a:t>
            </a:r>
            <a:endParaRPr lang="en-IN" sz="2800" dirty="0"/>
          </a:p>
        </p:txBody>
      </p:sp>
      <p:sp>
        <p:nvSpPr>
          <p:cNvPr id="3" name="Content Placeholder 2">
            <a:extLst>
              <a:ext uri="{FF2B5EF4-FFF2-40B4-BE49-F238E27FC236}">
                <a16:creationId xmlns:a16="http://schemas.microsoft.com/office/drawing/2014/main" id="{6F087DC7-88CD-4471-AE2D-00A6A9CE3C31}"/>
              </a:ext>
            </a:extLst>
          </p:cNvPr>
          <p:cNvSpPr>
            <a:spLocks noGrp="1"/>
          </p:cNvSpPr>
          <p:nvPr>
            <p:ph idx="1"/>
          </p:nvPr>
        </p:nvSpPr>
        <p:spPr>
          <a:xfrm>
            <a:off x="1097280" y="1845734"/>
            <a:ext cx="10058400" cy="4405776"/>
          </a:xfrm>
        </p:spPr>
        <p:txBody>
          <a:bodyPr>
            <a:normAutofit/>
          </a:bodyPr>
          <a:lstStyle/>
          <a:p>
            <a:r>
              <a:rPr lang="en-US" b="1" u="sng" dirty="0"/>
              <a:t>K-Means algorithm </a:t>
            </a:r>
            <a:r>
              <a:rPr lang="en-US" dirty="0"/>
              <a:t>is the process of dividing the N data points into K groups or clusters. </a:t>
            </a:r>
          </a:p>
          <a:p>
            <a:pPr>
              <a:buFont typeface="Wingdings" panose="05000000000000000000" pitchFamily="2" charset="2"/>
              <a:buChar char="Ø"/>
            </a:pPr>
            <a:r>
              <a:rPr lang="en-US" dirty="0"/>
              <a:t>Here the </a:t>
            </a:r>
            <a:r>
              <a:rPr lang="en-US" u="sng" dirty="0"/>
              <a:t>steps </a:t>
            </a:r>
            <a:r>
              <a:rPr lang="en-US" dirty="0"/>
              <a:t>of the algorithm are:</a:t>
            </a:r>
          </a:p>
          <a:p>
            <a:r>
              <a:rPr lang="en-US" dirty="0"/>
              <a:t>1. Start by choosing K random points the initial cluster centers.</a:t>
            </a:r>
          </a:p>
          <a:p>
            <a:r>
              <a:rPr lang="en-US" dirty="0"/>
              <a:t>2. Assign each data point to their nearest cluster center. The most common way of measuring the distance between the points is the Euclidean distance.</a:t>
            </a:r>
          </a:p>
          <a:p>
            <a:r>
              <a:rPr lang="en-US" dirty="0"/>
              <a:t>3. For each cluster, compute the new cluster center which will be the mean of all cluster members.</a:t>
            </a:r>
          </a:p>
          <a:p>
            <a:r>
              <a:rPr lang="en-US" dirty="0"/>
              <a:t>4. Now re-assign all the data points to the different clusters by taking into account the new cluster centers.</a:t>
            </a:r>
          </a:p>
          <a:p>
            <a:r>
              <a:rPr lang="en-US" dirty="0"/>
              <a:t>5. Keep iterating through the step 3 &amp; 4 until there are no further changes possible. At this point, you arrive at the optimal clusters.</a:t>
            </a:r>
            <a:endParaRPr lang="en-IN" dirty="0"/>
          </a:p>
        </p:txBody>
      </p:sp>
      <p:pic>
        <p:nvPicPr>
          <p:cNvPr id="4" name="Picture 3">
            <a:extLst>
              <a:ext uri="{FF2B5EF4-FFF2-40B4-BE49-F238E27FC236}">
                <a16:creationId xmlns:a16="http://schemas.microsoft.com/office/drawing/2014/main" id="{5D5E3CD8-B3DA-45D7-BCAE-7924D9DDF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5033103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FC0FA-5630-447C-B337-A83856F3CC5A}"/>
              </a:ext>
            </a:extLst>
          </p:cNvPr>
          <p:cNvSpPr>
            <a:spLocks noGrp="1"/>
          </p:cNvSpPr>
          <p:nvPr>
            <p:ph type="title"/>
          </p:nvPr>
        </p:nvSpPr>
        <p:spPr>
          <a:xfrm>
            <a:off x="1097280" y="286604"/>
            <a:ext cx="10058400" cy="1140980"/>
          </a:xfrm>
        </p:spPr>
        <p:txBody>
          <a:bodyPr>
            <a:normAutofit/>
          </a:bodyPr>
          <a:lstStyle/>
          <a:p>
            <a:r>
              <a:rPr lang="en-IN" sz="2800" dirty="0">
                <a:latin typeface="Calibri" panose="020F0502020204030204" pitchFamily="34" charset="0"/>
              </a:rPr>
              <a:t>Un – supervised learning </a:t>
            </a:r>
            <a:endParaRPr lang="en-IN" sz="2800" dirty="0"/>
          </a:p>
        </p:txBody>
      </p:sp>
      <p:sp>
        <p:nvSpPr>
          <p:cNvPr id="3" name="Content Placeholder 2">
            <a:extLst>
              <a:ext uri="{FF2B5EF4-FFF2-40B4-BE49-F238E27FC236}">
                <a16:creationId xmlns:a16="http://schemas.microsoft.com/office/drawing/2014/main" id="{849B738C-9F28-4A89-81C6-FBC0BB08BAEC}"/>
              </a:ext>
            </a:extLst>
          </p:cNvPr>
          <p:cNvSpPr>
            <a:spLocks noGrp="1"/>
          </p:cNvSpPr>
          <p:nvPr>
            <p:ph idx="1"/>
          </p:nvPr>
        </p:nvSpPr>
        <p:spPr>
          <a:xfrm>
            <a:off x="1097280" y="1845733"/>
            <a:ext cx="10058400" cy="4349793"/>
          </a:xfrm>
        </p:spPr>
        <p:txBody>
          <a:bodyPr>
            <a:normAutofit fontScale="92500"/>
          </a:bodyPr>
          <a:lstStyle/>
          <a:p>
            <a:r>
              <a:rPr lang="en-US" b="1" u="sng" dirty="0">
                <a:solidFill>
                  <a:srgbClr val="0E101A"/>
                </a:solidFill>
              </a:rPr>
              <a:t>Points to be considered while implementing the K-Means algorithm are</a:t>
            </a:r>
            <a:r>
              <a:rPr lang="en-US" dirty="0">
                <a:solidFill>
                  <a:srgbClr val="0E101A"/>
                </a:solidFill>
              </a:rPr>
              <a:t>: </a:t>
            </a:r>
          </a:p>
          <a:p>
            <a:pPr>
              <a:buFont typeface="Wingdings" panose="05000000000000000000" pitchFamily="2" charset="2"/>
              <a:buChar char="v"/>
            </a:pPr>
            <a:r>
              <a:rPr lang="en-US" dirty="0">
                <a:solidFill>
                  <a:srgbClr val="0E101A"/>
                </a:solidFill>
              </a:rPr>
              <a:t>How to choose the value of "K number of clusters" in K-means Clustering? </a:t>
            </a:r>
          </a:p>
          <a:p>
            <a:pPr>
              <a:buFont typeface="Wingdings" panose="05000000000000000000" pitchFamily="2" charset="2"/>
              <a:buChar char="v"/>
            </a:pPr>
            <a:r>
              <a:rPr lang="en-US" dirty="0">
                <a:solidFill>
                  <a:srgbClr val="0E101A"/>
                </a:solidFill>
              </a:rPr>
              <a:t>The performance of the K-means clustering algorithm depends upon the highly efficient clusters that it forms. </a:t>
            </a:r>
          </a:p>
          <a:p>
            <a:pPr>
              <a:buFont typeface="Wingdings" panose="05000000000000000000" pitchFamily="2" charset="2"/>
              <a:buChar char="v"/>
            </a:pPr>
            <a:r>
              <a:rPr lang="en-US" dirty="0">
                <a:solidFill>
                  <a:srgbClr val="0E101A"/>
                </a:solidFill>
              </a:rPr>
              <a:t>But choosing the optimal number of clusters is a big task. There are some different ways to find the optimal number of clusters, but here we are discussing the most appropriate method to find the number of clusters or value of Elbow Method.</a:t>
            </a:r>
          </a:p>
          <a:p>
            <a:pPr>
              <a:buFont typeface="Wingdings" panose="05000000000000000000" pitchFamily="2" charset="2"/>
              <a:buChar char="v"/>
            </a:pPr>
            <a:r>
              <a:rPr lang="en-US" dirty="0">
                <a:solidFill>
                  <a:srgbClr val="0E101A"/>
                </a:solidFill>
              </a:rPr>
              <a:t>The Elbow method is one of the most popular ways to find the optimal number of clusters. This method uses the concept of WCSS value. </a:t>
            </a:r>
          </a:p>
          <a:p>
            <a:pPr>
              <a:buFont typeface="Wingdings" panose="05000000000000000000" pitchFamily="2" charset="2"/>
              <a:buChar char="v"/>
            </a:pPr>
            <a:r>
              <a:rPr lang="en-US" dirty="0">
                <a:solidFill>
                  <a:srgbClr val="0E101A"/>
                </a:solidFill>
              </a:rPr>
              <a:t>WCSS stands for Within Cluster Sum of Squares, which defines the total variations within a cluster.</a:t>
            </a:r>
          </a:p>
          <a:p>
            <a:pPr>
              <a:buFont typeface="Wingdings" panose="05000000000000000000" pitchFamily="2" charset="2"/>
              <a:buChar char="v"/>
            </a:pPr>
            <a:r>
              <a:rPr lang="it-IT" sz="2000" dirty="0">
                <a:solidFill>
                  <a:srgbClr val="0E101A"/>
                </a:solidFill>
              </a:rPr>
              <a:t> WCSS= ∑Pi in Cluster1 distance(Pi C1)2 +∑Pi in Cluster2distance(Pi C2)2+∑Pi in CLuster3 distance(Pi C3)2</a:t>
            </a:r>
          </a:p>
          <a:p>
            <a:pPr marL="0" indent="0">
              <a:buNone/>
            </a:pPr>
            <a:endParaRPr lang="en" dirty="0">
              <a:solidFill>
                <a:srgbClr val="0E101A"/>
              </a:solidFill>
            </a:endParaRPr>
          </a:p>
          <a:p>
            <a:endParaRPr lang="en" sz="1800" dirty="0">
              <a:solidFill>
                <a:prstClr val="black"/>
              </a:solidFill>
              <a:latin typeface="Calibri" panose="020F0502020204030204" pitchFamily="34" charset="0"/>
            </a:endParaRPr>
          </a:p>
          <a:p>
            <a:endParaRPr lang="en-IN" dirty="0"/>
          </a:p>
        </p:txBody>
      </p:sp>
      <p:pic>
        <p:nvPicPr>
          <p:cNvPr id="4" name="Picture 3">
            <a:extLst>
              <a:ext uri="{FF2B5EF4-FFF2-40B4-BE49-F238E27FC236}">
                <a16:creationId xmlns:a16="http://schemas.microsoft.com/office/drawing/2014/main" id="{8536D312-9584-440B-8184-60FBCD704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17475244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18DCF-C822-4C1C-B294-E926C36AEA0D}"/>
              </a:ext>
            </a:extLst>
          </p:cNvPr>
          <p:cNvSpPr>
            <a:spLocks noGrp="1"/>
          </p:cNvSpPr>
          <p:nvPr>
            <p:ph type="title"/>
          </p:nvPr>
        </p:nvSpPr>
        <p:spPr>
          <a:xfrm>
            <a:off x="1097279" y="286603"/>
            <a:ext cx="10058401" cy="1178303"/>
          </a:xfrm>
        </p:spPr>
        <p:txBody>
          <a:bodyPr>
            <a:normAutofit/>
          </a:bodyPr>
          <a:lstStyle/>
          <a:p>
            <a:r>
              <a:rPr lang="en-IN" sz="2800" dirty="0">
                <a:latin typeface="Calibri" panose="020F0502020204030204" pitchFamily="34" charset="0"/>
              </a:rPr>
              <a:t>Un – supervised learning </a:t>
            </a:r>
            <a:endParaRPr lang="en-IN" sz="2800" dirty="0"/>
          </a:p>
        </p:txBody>
      </p:sp>
      <p:sp>
        <p:nvSpPr>
          <p:cNvPr id="9" name="Content Placeholder 8">
            <a:extLst>
              <a:ext uri="{FF2B5EF4-FFF2-40B4-BE49-F238E27FC236}">
                <a16:creationId xmlns:a16="http://schemas.microsoft.com/office/drawing/2014/main" id="{E97814AC-17F5-48B6-A3A2-9E0F67C2CA1A}"/>
              </a:ext>
            </a:extLst>
          </p:cNvPr>
          <p:cNvSpPr>
            <a:spLocks noGrp="1"/>
          </p:cNvSpPr>
          <p:nvPr>
            <p:ph sz="half" idx="1"/>
          </p:nvPr>
        </p:nvSpPr>
        <p:spPr>
          <a:xfrm>
            <a:off x="1097279" y="1845733"/>
            <a:ext cx="4937760" cy="4725663"/>
          </a:xfrm>
        </p:spPr>
        <p:txBody>
          <a:bodyPr>
            <a:normAutofit/>
          </a:bodyPr>
          <a:lstStyle/>
          <a:p>
            <a:pPr>
              <a:buFont typeface="Wingdings" panose="05000000000000000000" pitchFamily="2" charset="2"/>
              <a:buChar char="Ø"/>
            </a:pPr>
            <a:r>
              <a:rPr lang="en-US" sz="2000" dirty="0">
                <a:solidFill>
                  <a:srgbClr val="0E101A"/>
                </a:solidFill>
              </a:rPr>
              <a:t>To find the optimal value of clusters, the </a:t>
            </a:r>
            <a:r>
              <a:rPr lang="en-US" b="1" u="sng" dirty="0">
                <a:solidFill>
                  <a:srgbClr val="0E101A"/>
                </a:solidFill>
              </a:rPr>
              <a:t>E</a:t>
            </a:r>
            <a:r>
              <a:rPr lang="en-US" sz="2000" b="1" u="sng" dirty="0">
                <a:solidFill>
                  <a:srgbClr val="0E101A"/>
                </a:solidFill>
              </a:rPr>
              <a:t>lbow method </a:t>
            </a:r>
            <a:r>
              <a:rPr lang="en-US" sz="2000" dirty="0">
                <a:solidFill>
                  <a:srgbClr val="0E101A"/>
                </a:solidFill>
              </a:rPr>
              <a:t>follows the below steps:</a:t>
            </a:r>
          </a:p>
          <a:p>
            <a:pPr>
              <a:buFont typeface="Wingdings" panose="05000000000000000000" pitchFamily="2" charset="2"/>
              <a:buChar char="v"/>
            </a:pPr>
            <a:r>
              <a:rPr lang="en-US" sz="2000" dirty="0">
                <a:solidFill>
                  <a:srgbClr val="0E101A"/>
                </a:solidFill>
              </a:rPr>
              <a:t>It executes the K-means clustering on a given dataset for different K values (ranges from 1-10).</a:t>
            </a:r>
          </a:p>
          <a:p>
            <a:pPr>
              <a:buFont typeface="Wingdings" panose="05000000000000000000" pitchFamily="2" charset="2"/>
              <a:buChar char="v"/>
            </a:pPr>
            <a:r>
              <a:rPr lang="en-US" dirty="0"/>
              <a:t>For each value of K, calculates the WCSS value. Plots a curve between calculated WCSS values and the number of clusters K. </a:t>
            </a:r>
          </a:p>
          <a:p>
            <a:pPr>
              <a:buFont typeface="Wingdings" panose="05000000000000000000" pitchFamily="2" charset="2"/>
              <a:buChar char="v"/>
            </a:pPr>
            <a:r>
              <a:rPr lang="en-US" dirty="0"/>
              <a:t>The sharp point of bend or a point of the plot looks like an arm, then that point is considered as the best value of K.</a:t>
            </a:r>
          </a:p>
          <a:p>
            <a:pPr>
              <a:buFont typeface="Wingdings" panose="05000000000000000000" pitchFamily="2" charset="2"/>
              <a:buChar char="v"/>
            </a:pPr>
            <a:r>
              <a:rPr lang="en-US" dirty="0"/>
              <a:t>Since the graph shows the sharp bend, which looks like an elbow, hence it is known as the elbow method. </a:t>
            </a:r>
            <a:endParaRPr lang="en-IN" dirty="0"/>
          </a:p>
        </p:txBody>
      </p:sp>
      <p:pic>
        <p:nvPicPr>
          <p:cNvPr id="4" name="Picture 3">
            <a:extLst>
              <a:ext uri="{FF2B5EF4-FFF2-40B4-BE49-F238E27FC236}">
                <a16:creationId xmlns:a16="http://schemas.microsoft.com/office/drawing/2014/main" id="{B1CC487D-5460-4094-975C-141160084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pic>
        <p:nvPicPr>
          <p:cNvPr id="5122" name="Picture 2" descr="K-Means Clustering Algorithm">
            <a:extLst>
              <a:ext uri="{FF2B5EF4-FFF2-40B4-BE49-F238E27FC236}">
                <a16:creationId xmlns:a16="http://schemas.microsoft.com/office/drawing/2014/main" id="{FEA704C9-83BD-462E-BA35-1C807E95180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305550" y="1737361"/>
            <a:ext cx="4762500" cy="463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6463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B4DBC-6804-4E74-9EF1-68B2FE11CEE4}"/>
              </a:ext>
            </a:extLst>
          </p:cNvPr>
          <p:cNvSpPr>
            <a:spLocks noGrp="1"/>
          </p:cNvSpPr>
          <p:nvPr>
            <p:ph type="title"/>
          </p:nvPr>
        </p:nvSpPr>
        <p:spPr>
          <a:xfrm>
            <a:off x="1097280" y="286603"/>
            <a:ext cx="10058400" cy="1140981"/>
          </a:xfrm>
        </p:spPr>
        <p:txBody>
          <a:bodyPr>
            <a:normAutofit/>
          </a:bodyPr>
          <a:lstStyle/>
          <a:p>
            <a:r>
              <a:rPr lang="en-IN" sz="2800" dirty="0">
                <a:latin typeface="Calibri" panose="020F0502020204030204" pitchFamily="34" charset="0"/>
              </a:rPr>
              <a:t>Un – supervised learning </a:t>
            </a:r>
            <a:endParaRPr lang="en-IN" sz="2800" dirty="0"/>
          </a:p>
        </p:txBody>
      </p:sp>
      <p:sp>
        <p:nvSpPr>
          <p:cNvPr id="3" name="Content Placeholder 2">
            <a:extLst>
              <a:ext uri="{FF2B5EF4-FFF2-40B4-BE49-F238E27FC236}">
                <a16:creationId xmlns:a16="http://schemas.microsoft.com/office/drawing/2014/main" id="{05929248-728A-4DF0-9FC5-17083DB69086}"/>
              </a:ext>
            </a:extLst>
          </p:cNvPr>
          <p:cNvSpPr>
            <a:spLocks noGrp="1"/>
          </p:cNvSpPr>
          <p:nvPr>
            <p:ph idx="1"/>
          </p:nvPr>
        </p:nvSpPr>
        <p:spPr>
          <a:xfrm>
            <a:off x="1097280" y="1845733"/>
            <a:ext cx="10058400" cy="4725663"/>
          </a:xfrm>
        </p:spPr>
        <p:txBody>
          <a:bodyPr>
            <a:normAutofit fontScale="92500" lnSpcReduction="20000"/>
          </a:bodyPr>
          <a:lstStyle/>
          <a:p>
            <a:pPr>
              <a:spcBef>
                <a:spcPts val="0"/>
              </a:spcBef>
              <a:spcAft>
                <a:spcPts val="0"/>
              </a:spcAft>
            </a:pPr>
            <a:r>
              <a:rPr lang="en-US" b="1" u="sng" dirty="0">
                <a:solidFill>
                  <a:srgbClr val="0E101A"/>
                </a:solidFill>
                <a:effectLst/>
              </a:rPr>
              <a:t>The optimum number of clusters(elbow method):</a:t>
            </a:r>
          </a:p>
          <a:p>
            <a:pPr>
              <a:spcBef>
                <a:spcPts val="0"/>
              </a:spcBef>
              <a:spcAft>
                <a:spcPts val="0"/>
              </a:spcAft>
              <a:buFont typeface="Wingdings" panose="05000000000000000000" pitchFamily="2" charset="2"/>
              <a:buChar char="v"/>
            </a:pPr>
            <a:endParaRPr lang="en-US" b="1" u="sng"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The basic idea is to start with multiple clusters k= 1,2,3,4,5... create multiple clusters.at a point adding a cluster does not seem beneficial, we can stop at that point.</a:t>
            </a:r>
          </a:p>
          <a:p>
            <a:pPr>
              <a:spcBef>
                <a:spcPts val="0"/>
              </a:spcBef>
              <a:spcAft>
                <a:spcPts val="0"/>
              </a:spcAft>
            </a:pPr>
            <a:endParaRPr lang="en-US" dirty="0">
              <a:solidFill>
                <a:srgbClr val="0E101A"/>
              </a:solidFill>
              <a:effectLst/>
            </a:endParaRPr>
          </a:p>
          <a:p>
            <a:pPr>
              <a:spcBef>
                <a:spcPts val="0"/>
              </a:spcBef>
              <a:spcAft>
                <a:spcPts val="0"/>
              </a:spcAft>
            </a:pPr>
            <a:r>
              <a:rPr lang="en-US" dirty="0">
                <a:solidFill>
                  <a:srgbClr val="0E101A"/>
                </a:solidFill>
                <a:effectLst/>
              </a:rPr>
              <a:t>SSD=[]</a:t>
            </a:r>
          </a:p>
          <a:p>
            <a:pPr>
              <a:spcBef>
                <a:spcPts val="0"/>
              </a:spcBef>
              <a:spcAft>
                <a:spcPts val="0"/>
              </a:spcAft>
            </a:pPr>
            <a:r>
              <a:rPr lang="en-US" dirty="0">
                <a:solidFill>
                  <a:srgbClr val="0E101A"/>
                </a:solidFill>
                <a:effectLst/>
              </a:rPr>
              <a:t>range_of_clusters = [2,3,4,5,6,7,8]</a:t>
            </a:r>
          </a:p>
          <a:p>
            <a:pPr>
              <a:spcBef>
                <a:spcPts val="0"/>
              </a:spcBef>
              <a:spcAft>
                <a:spcPts val="0"/>
              </a:spcAft>
            </a:pPr>
            <a:r>
              <a:rPr lang="en-US" dirty="0">
                <a:solidFill>
                  <a:srgbClr val="0E101A"/>
                </a:solidFill>
                <a:effectLst/>
              </a:rPr>
              <a:t>for each_n_every_clus in range_of_clusters:</a:t>
            </a:r>
          </a:p>
          <a:p>
            <a:pPr marL="0" indent="0">
              <a:spcBef>
                <a:spcPts val="0"/>
              </a:spcBef>
              <a:spcAft>
                <a:spcPts val="0"/>
              </a:spcAft>
              <a:buNone/>
            </a:pPr>
            <a:r>
              <a:rPr lang="en-US" dirty="0">
                <a:solidFill>
                  <a:srgbClr val="0E101A"/>
                </a:solidFill>
                <a:effectLst/>
              </a:rPr>
              <a:t>  #first let's do clustering</a:t>
            </a:r>
          </a:p>
          <a:p>
            <a:pPr>
              <a:spcBef>
                <a:spcPts val="0"/>
              </a:spcBef>
              <a:spcAft>
                <a:spcPts val="0"/>
              </a:spcAft>
            </a:pPr>
            <a:r>
              <a:rPr lang="en-US" dirty="0">
                <a:solidFill>
                  <a:srgbClr val="0E101A"/>
                </a:solidFill>
                <a:effectLst/>
              </a:rPr>
              <a:t>#instantiate the object</a:t>
            </a:r>
          </a:p>
          <a:p>
            <a:pPr>
              <a:spcBef>
                <a:spcPts val="0"/>
              </a:spcBef>
              <a:spcAft>
                <a:spcPts val="0"/>
              </a:spcAft>
            </a:pPr>
            <a:r>
              <a:rPr lang="en-US" dirty="0">
                <a:solidFill>
                  <a:srgbClr val="0E101A"/>
                </a:solidFill>
                <a:effectLst/>
              </a:rPr>
              <a:t>    kmeans=KMeans(n_clusters=each_n_every_clus, max_iter = 50)</a:t>
            </a:r>
          </a:p>
          <a:p>
            <a:pPr>
              <a:spcBef>
                <a:spcPts val="0"/>
              </a:spcBef>
              <a:spcAft>
                <a:spcPts val="0"/>
              </a:spcAft>
            </a:pPr>
            <a:r>
              <a:rPr lang="en-US" dirty="0">
                <a:solidFill>
                  <a:srgbClr val="0E101A"/>
                </a:solidFill>
                <a:effectLst/>
              </a:rPr>
              <a:t>#now I can fit a k-means</a:t>
            </a:r>
          </a:p>
          <a:p>
            <a:pPr>
              <a:spcBef>
                <a:spcPts val="0"/>
              </a:spcBef>
              <a:spcAft>
                <a:spcPts val="0"/>
              </a:spcAft>
            </a:pPr>
            <a:r>
              <a:rPr lang="en-US" dirty="0">
                <a:solidFill>
                  <a:srgbClr val="0E101A"/>
                </a:solidFill>
                <a:effectLst/>
              </a:rPr>
              <a:t>    kmeans.fit(new_final)</a:t>
            </a:r>
          </a:p>
          <a:p>
            <a:pPr>
              <a:spcBef>
                <a:spcPts val="0"/>
              </a:spcBef>
              <a:spcAft>
                <a:spcPts val="0"/>
              </a:spcAft>
            </a:pPr>
            <a:r>
              <a:rPr lang="en-US" dirty="0">
                <a:solidFill>
                  <a:srgbClr val="0E101A"/>
                </a:solidFill>
                <a:effectLst/>
              </a:rPr>
              <a:t>    SSD.append(kmeans.inertia_)</a:t>
            </a:r>
          </a:p>
          <a:p>
            <a:pPr>
              <a:spcBef>
                <a:spcPts val="0"/>
              </a:spcBef>
              <a:spcAft>
                <a:spcPts val="0"/>
              </a:spcAft>
            </a:pPr>
            <a:r>
              <a:rPr lang="en-US" dirty="0">
                <a:solidFill>
                  <a:srgbClr val="0E101A"/>
                </a:solidFill>
                <a:effectLst/>
              </a:rPr>
              <a:t>#plot SSD for clusters.   </a:t>
            </a:r>
          </a:p>
          <a:p>
            <a:pPr>
              <a:spcBef>
                <a:spcPts val="0"/>
              </a:spcBef>
              <a:spcAft>
                <a:spcPts val="0"/>
              </a:spcAft>
            </a:pPr>
            <a:r>
              <a:rPr lang="en-US" dirty="0">
                <a:solidFill>
                  <a:srgbClr val="0E101A"/>
                </a:solidFill>
                <a:effectLst/>
              </a:rPr>
              <a:t>plt.plot(SSD)</a:t>
            </a:r>
          </a:p>
          <a:p>
            <a:pPr>
              <a:spcBef>
                <a:spcPts val="0"/>
              </a:spcBef>
              <a:spcAft>
                <a:spcPts val="0"/>
              </a:spcAft>
            </a:pPr>
            <a:r>
              <a:rPr lang="en-US" dirty="0">
                <a:solidFill>
                  <a:srgbClr val="0E101A"/>
                </a:solidFill>
                <a:effectLst/>
              </a:rPr>
              <a:t>#ssd</a:t>
            </a:r>
          </a:p>
          <a:p>
            <a:pPr>
              <a:spcBef>
                <a:spcPts val="0"/>
              </a:spcBef>
              <a:spcAft>
                <a:spcPts val="0"/>
              </a:spcAft>
            </a:pPr>
            <a:r>
              <a:rPr lang="en-US" dirty="0">
                <a:solidFill>
                  <a:srgbClr val="0E101A"/>
                </a:solidFill>
                <a:effectLst/>
              </a:rPr>
              <a:t>plt.title('the elbow graph')</a:t>
            </a:r>
          </a:p>
          <a:p>
            <a:pPr>
              <a:spcBef>
                <a:spcPts val="0"/>
              </a:spcBef>
              <a:spcAft>
                <a:spcPts val="0"/>
              </a:spcAft>
            </a:pPr>
            <a:r>
              <a:rPr lang="en-US" dirty="0">
                <a:solidFill>
                  <a:srgbClr val="0E101A"/>
                </a:solidFill>
                <a:effectLst/>
              </a:rPr>
              <a:t>plt.xlabel('number of clusters')</a:t>
            </a:r>
          </a:p>
          <a:p>
            <a:pPr>
              <a:spcBef>
                <a:spcPts val="0"/>
              </a:spcBef>
              <a:spcAft>
                <a:spcPts val="0"/>
              </a:spcAft>
            </a:pPr>
            <a:r>
              <a:rPr lang="en-US" dirty="0">
                <a:solidFill>
                  <a:srgbClr val="0E101A"/>
                </a:solidFill>
                <a:effectLst/>
              </a:rPr>
              <a:t>plt.ylabel('SSD)</a:t>
            </a:r>
          </a:p>
          <a:p>
            <a:pPr>
              <a:spcBef>
                <a:spcPts val="0"/>
              </a:spcBef>
              <a:spcAft>
                <a:spcPts val="0"/>
              </a:spcAft>
            </a:pPr>
            <a:r>
              <a:rPr lang="en-US" dirty="0">
                <a:solidFill>
                  <a:srgbClr val="0E101A"/>
                </a:solidFill>
                <a:effectLst/>
              </a:rPr>
              <a:t>plt.show()</a:t>
            </a:r>
          </a:p>
          <a:p>
            <a:endParaRPr lang="en-IN" dirty="0"/>
          </a:p>
        </p:txBody>
      </p:sp>
      <p:pic>
        <p:nvPicPr>
          <p:cNvPr id="4" name="Picture 3">
            <a:extLst>
              <a:ext uri="{FF2B5EF4-FFF2-40B4-BE49-F238E27FC236}">
                <a16:creationId xmlns:a16="http://schemas.microsoft.com/office/drawing/2014/main" id="{B29BDBF7-8538-4A15-B7DF-2659D8DF8B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28213166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1A032-C188-4E71-AC49-4DEDD7C467F5}"/>
              </a:ext>
            </a:extLst>
          </p:cNvPr>
          <p:cNvSpPr>
            <a:spLocks noGrp="1"/>
          </p:cNvSpPr>
          <p:nvPr>
            <p:ph type="title"/>
          </p:nvPr>
        </p:nvSpPr>
        <p:spPr>
          <a:xfrm>
            <a:off x="1097280" y="286603"/>
            <a:ext cx="10058400" cy="1150311"/>
          </a:xfrm>
        </p:spPr>
        <p:txBody>
          <a:bodyPr>
            <a:normAutofit/>
          </a:bodyPr>
          <a:lstStyle/>
          <a:p>
            <a:r>
              <a:rPr lang="en-IN" sz="2800" dirty="0">
                <a:latin typeface="Calibri" panose="020F0502020204030204" pitchFamily="34" charset="0"/>
              </a:rPr>
              <a:t>Un – supervised learning </a:t>
            </a:r>
            <a:endParaRPr lang="en-IN" sz="2800" dirty="0"/>
          </a:p>
        </p:txBody>
      </p:sp>
      <p:sp>
        <p:nvSpPr>
          <p:cNvPr id="3" name="Content Placeholder 2">
            <a:extLst>
              <a:ext uri="{FF2B5EF4-FFF2-40B4-BE49-F238E27FC236}">
                <a16:creationId xmlns:a16="http://schemas.microsoft.com/office/drawing/2014/main" id="{1FE22CBB-82F6-4C5F-B555-CA0107FE10CB}"/>
              </a:ext>
            </a:extLst>
          </p:cNvPr>
          <p:cNvSpPr>
            <a:spLocks noGrp="1"/>
          </p:cNvSpPr>
          <p:nvPr>
            <p:ph idx="1"/>
          </p:nvPr>
        </p:nvSpPr>
        <p:spPr>
          <a:xfrm>
            <a:off x="1097280" y="1845734"/>
            <a:ext cx="10058400" cy="4499082"/>
          </a:xfrm>
        </p:spPr>
        <p:txBody>
          <a:bodyPr>
            <a:normAutofit/>
          </a:bodyPr>
          <a:lstStyle/>
          <a:p>
            <a:pPr>
              <a:spcBef>
                <a:spcPts val="0"/>
              </a:spcBef>
              <a:spcAft>
                <a:spcPts val="0"/>
              </a:spcAft>
            </a:pPr>
            <a:r>
              <a:rPr lang="en-US" b="1" u="sng" dirty="0">
                <a:solidFill>
                  <a:srgbClr val="0E101A"/>
                </a:solidFill>
                <a:effectLst/>
              </a:rPr>
              <a:t>Training the K-means algorithm on the training dataset:</a:t>
            </a:r>
          </a:p>
          <a:p>
            <a:pPr>
              <a:spcBef>
                <a:spcPts val="0"/>
              </a:spcBef>
              <a:spcAft>
                <a:spcPts val="0"/>
              </a:spcAft>
            </a:pPr>
            <a:endParaRPr lang="en-US" b="1" u="sng"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As we have got the number of clusters, so we can now train the model on the dataset.</a:t>
            </a:r>
          </a:p>
          <a:p>
            <a:pPr>
              <a:spcBef>
                <a:spcPts val="0"/>
              </a:spcBef>
              <a:spcAft>
                <a:spcPts val="0"/>
              </a:spcAft>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training the K-means model on a dataset.</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kmeans = KMeans(n_clusters=5, init='k-means++', random_state= 42)  </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y_predict= kmeans.fit_predict(ssd)  </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We can now compare the values of y_predict with our original dataset. </a:t>
            </a:r>
          </a:p>
          <a:p>
            <a:pPr>
              <a:spcBef>
                <a:spcPts val="0"/>
              </a:spcBef>
              <a:spcAft>
                <a:spcPts val="0"/>
              </a:spcAft>
            </a:pPr>
            <a:endParaRPr lang="en-US" dirty="0">
              <a:solidFill>
                <a:srgbClr val="0E101A"/>
              </a:solidFill>
              <a:effectLst/>
            </a:endParaRPr>
          </a:p>
          <a:p>
            <a:pPr>
              <a:spcBef>
                <a:spcPts val="0"/>
              </a:spcBef>
              <a:spcAft>
                <a:spcPts val="0"/>
              </a:spcAft>
            </a:pPr>
            <a:r>
              <a:rPr lang="en-US" b="1" u="sng" dirty="0">
                <a:solidFill>
                  <a:srgbClr val="0E101A"/>
                </a:solidFill>
                <a:effectLst/>
              </a:rPr>
              <a:t>Visualizing the Clusters:</a:t>
            </a:r>
          </a:p>
          <a:p>
            <a:pPr>
              <a:spcBef>
                <a:spcPts val="0"/>
              </a:spcBef>
              <a:spcAft>
                <a:spcPts val="0"/>
              </a:spcAft>
            </a:pPr>
            <a:endParaRPr lang="en-US" b="1"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The last step is to visualize the clusters. As we have 5 clusters for our model, so we will visualize each cluster one by one.</a:t>
            </a:r>
          </a:p>
          <a:p>
            <a:endParaRPr lang="en-IN" dirty="0"/>
          </a:p>
        </p:txBody>
      </p:sp>
      <p:pic>
        <p:nvPicPr>
          <p:cNvPr id="4" name="Picture 3">
            <a:extLst>
              <a:ext uri="{FF2B5EF4-FFF2-40B4-BE49-F238E27FC236}">
                <a16:creationId xmlns:a16="http://schemas.microsoft.com/office/drawing/2014/main" id="{CA4226AA-DB0C-4A5F-9E3A-888B12C794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28372427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7E37B-3A11-41C4-8B29-39AA90A3FC26}"/>
              </a:ext>
            </a:extLst>
          </p:cNvPr>
          <p:cNvSpPr>
            <a:spLocks noGrp="1"/>
          </p:cNvSpPr>
          <p:nvPr>
            <p:ph type="title"/>
          </p:nvPr>
        </p:nvSpPr>
        <p:spPr>
          <a:xfrm>
            <a:off x="1097280" y="286603"/>
            <a:ext cx="10058400" cy="1112989"/>
          </a:xfrm>
        </p:spPr>
        <p:txBody>
          <a:bodyPr>
            <a:normAutofit/>
          </a:bodyPr>
          <a:lstStyle/>
          <a:p>
            <a:r>
              <a:rPr lang="en-IN" sz="2800" dirty="0">
                <a:latin typeface="Calibri" panose="020F0502020204030204" pitchFamily="34" charset="0"/>
              </a:rPr>
              <a:t>Un – supervised learning </a:t>
            </a:r>
            <a:endParaRPr lang="en-IN" sz="2800" dirty="0"/>
          </a:p>
        </p:txBody>
      </p:sp>
      <p:sp>
        <p:nvSpPr>
          <p:cNvPr id="3" name="Content Placeholder 2">
            <a:extLst>
              <a:ext uri="{FF2B5EF4-FFF2-40B4-BE49-F238E27FC236}">
                <a16:creationId xmlns:a16="http://schemas.microsoft.com/office/drawing/2014/main" id="{7C0715F0-353B-4DB2-ADA6-D76743AD7978}"/>
              </a:ext>
            </a:extLst>
          </p:cNvPr>
          <p:cNvSpPr>
            <a:spLocks noGrp="1"/>
          </p:cNvSpPr>
          <p:nvPr>
            <p:ph idx="1"/>
          </p:nvPr>
        </p:nvSpPr>
        <p:spPr/>
        <p:txBody>
          <a:bodyPr>
            <a:normAutofit/>
          </a:bodyPr>
          <a:lstStyle/>
          <a:p>
            <a:pPr>
              <a:spcBef>
                <a:spcPts val="0"/>
              </a:spcBef>
              <a:spcAft>
                <a:spcPts val="0"/>
              </a:spcAft>
            </a:pPr>
            <a:r>
              <a:rPr lang="en-US" b="1" u="sng" dirty="0">
                <a:solidFill>
                  <a:srgbClr val="0E101A"/>
                </a:solidFill>
                <a:effectLst/>
              </a:rPr>
              <a:t>Applications of K-Means Clustering:</a:t>
            </a:r>
          </a:p>
          <a:p>
            <a:pPr>
              <a:spcBef>
                <a:spcPts val="0"/>
              </a:spcBef>
              <a:spcAft>
                <a:spcPts val="0"/>
              </a:spcAft>
            </a:pPr>
            <a:endParaRPr lang="en-US" b="0" u="sng" dirty="0">
              <a:solidFill>
                <a:srgbClr val="0E101A"/>
              </a:solidFill>
              <a:effectLst/>
            </a:endParaRPr>
          </a:p>
          <a:p>
            <a:pPr>
              <a:spcBef>
                <a:spcPts val="0"/>
              </a:spcBef>
              <a:spcAft>
                <a:spcPts val="0"/>
              </a:spcAft>
              <a:buFont typeface="Wingdings" panose="05000000000000000000" pitchFamily="2" charset="2"/>
              <a:buChar char="Ø"/>
            </a:pPr>
            <a:r>
              <a:rPr lang="en-US" dirty="0">
                <a:solidFill>
                  <a:srgbClr val="0E101A"/>
                </a:solidFill>
                <a:effectLst/>
              </a:rPr>
              <a:t>K-Means clustering is used in a variety of examples or business cases in real life, like:</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dirty="0">
                <a:solidFill>
                  <a:srgbClr val="0E101A"/>
                </a:solidFill>
                <a:effectLst/>
              </a:rPr>
              <a:t>Diagnostic systems: </a:t>
            </a:r>
            <a:r>
              <a:rPr lang="en-US" dirty="0">
                <a:solidFill>
                  <a:srgbClr val="0E101A"/>
                </a:solidFill>
                <a:effectLst/>
              </a:rPr>
              <a:t>The medical profession uses k-means in creating smarter medical decision support systems, especially in the treatment of liver ailments.</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dirty="0">
                <a:solidFill>
                  <a:srgbClr val="0E101A"/>
                </a:solidFill>
                <a:effectLst/>
              </a:rPr>
              <a:t>Search engines</a:t>
            </a:r>
            <a:r>
              <a:rPr lang="en-US" b="1" dirty="0">
                <a:solidFill>
                  <a:srgbClr val="0E101A"/>
                </a:solidFill>
              </a:rPr>
              <a:t>: </a:t>
            </a:r>
            <a:r>
              <a:rPr lang="en-US" dirty="0">
                <a:solidFill>
                  <a:srgbClr val="0E101A"/>
                </a:solidFill>
                <a:effectLst/>
              </a:rPr>
              <a:t>Clustering forms the backbone of search engines. When a search is performed, the search results need to be grouped, and the search engines very often use clustering to do this. </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dirty="0">
                <a:solidFill>
                  <a:srgbClr val="0E101A"/>
                </a:solidFill>
                <a:effectLst/>
              </a:rPr>
              <a:t>Wireless sensor networks</a:t>
            </a:r>
            <a:r>
              <a:rPr lang="en-US" b="1" dirty="0">
                <a:solidFill>
                  <a:srgbClr val="0E101A"/>
                </a:solidFill>
              </a:rPr>
              <a:t> : </a:t>
            </a:r>
            <a:r>
              <a:rPr lang="en-US" dirty="0">
                <a:solidFill>
                  <a:srgbClr val="0E101A"/>
                </a:solidFill>
                <a:effectLst/>
              </a:rPr>
              <a:t>The clustering algorithm plays the role of finding the cluster heads, which collect all the data in its respective cluster.</a:t>
            </a:r>
          </a:p>
          <a:p>
            <a:endParaRPr lang="en-IN" dirty="0"/>
          </a:p>
        </p:txBody>
      </p:sp>
      <p:pic>
        <p:nvPicPr>
          <p:cNvPr id="4" name="Picture 3">
            <a:extLst>
              <a:ext uri="{FF2B5EF4-FFF2-40B4-BE49-F238E27FC236}">
                <a16:creationId xmlns:a16="http://schemas.microsoft.com/office/drawing/2014/main" id="{E0B54B2E-6FA6-4987-A602-E2B1006FA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35952053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744DA-635E-401B-B78A-06E54505E881}"/>
              </a:ext>
            </a:extLst>
          </p:cNvPr>
          <p:cNvSpPr>
            <a:spLocks noGrp="1"/>
          </p:cNvSpPr>
          <p:nvPr>
            <p:ph type="title"/>
          </p:nvPr>
        </p:nvSpPr>
        <p:spPr>
          <a:xfrm>
            <a:off x="1097279" y="286604"/>
            <a:ext cx="10058401" cy="1131650"/>
          </a:xfrm>
        </p:spPr>
        <p:txBody>
          <a:bodyPr>
            <a:normAutofit/>
          </a:bodyPr>
          <a:lstStyle/>
          <a:p>
            <a:r>
              <a:rPr lang="en-IN" sz="2800" dirty="0">
                <a:latin typeface="Calibri" panose="020F0502020204030204" pitchFamily="34" charset="0"/>
              </a:rPr>
              <a:t>Un – supervised learning </a:t>
            </a:r>
            <a:endParaRPr lang="en-IN" sz="2800" dirty="0"/>
          </a:p>
        </p:txBody>
      </p:sp>
      <p:sp>
        <p:nvSpPr>
          <p:cNvPr id="5" name="Content Placeholder 4">
            <a:extLst>
              <a:ext uri="{FF2B5EF4-FFF2-40B4-BE49-F238E27FC236}">
                <a16:creationId xmlns:a16="http://schemas.microsoft.com/office/drawing/2014/main" id="{EE11755D-7931-440B-A9AF-0F85BE384C63}"/>
              </a:ext>
            </a:extLst>
          </p:cNvPr>
          <p:cNvSpPr>
            <a:spLocks noGrp="1"/>
          </p:cNvSpPr>
          <p:nvPr>
            <p:ph sz="half" idx="1"/>
          </p:nvPr>
        </p:nvSpPr>
        <p:spPr>
          <a:xfrm>
            <a:off x="1097279" y="1845733"/>
            <a:ext cx="4937760" cy="4725663"/>
          </a:xfrm>
        </p:spPr>
        <p:txBody>
          <a:bodyPr>
            <a:normAutofit fontScale="92500" lnSpcReduction="20000"/>
          </a:bodyPr>
          <a:lstStyle/>
          <a:p>
            <a:r>
              <a:rPr lang="en-IN" sz="2200" b="1" u="sng" dirty="0"/>
              <a:t>Hierarchical Clustering:</a:t>
            </a:r>
          </a:p>
          <a:p>
            <a:pPr>
              <a:buFont typeface="Wingdings" panose="05000000000000000000" pitchFamily="2" charset="2"/>
              <a:buChar char="v"/>
            </a:pPr>
            <a:r>
              <a:rPr lang="en-US" sz="2200" dirty="0"/>
              <a:t>Another algorithm to achieve unsupervised clustering. This is called </a:t>
            </a:r>
            <a:r>
              <a:rPr lang="en-US" sz="2200" b="1" dirty="0">
                <a:solidFill>
                  <a:srgbClr val="0E101A"/>
                </a:solidFill>
              </a:rPr>
              <a:t>Hierarchical Clustering</a:t>
            </a:r>
            <a:r>
              <a:rPr lang="en-US" sz="2200" b="0" dirty="0">
                <a:solidFill>
                  <a:prstClr val="black"/>
                </a:solidFill>
              </a:rPr>
              <a:t>. Here, instead of pre-defining the number of clusters, you first have to visually describe the similarity or dissimilarity between the different data points and then decide the appropriate number of clusters based on these similarities or dissimilarities.</a:t>
            </a:r>
          </a:p>
          <a:p>
            <a:pPr>
              <a:buFont typeface="Wingdings" panose="05000000000000000000" pitchFamily="2" charset="2"/>
              <a:buChar char="v"/>
            </a:pPr>
            <a:r>
              <a:rPr lang="en-US" sz="2200" dirty="0">
                <a:solidFill>
                  <a:srgbClr val="0E101A"/>
                </a:solidFill>
              </a:rPr>
              <a:t>o</a:t>
            </a:r>
            <a:r>
              <a:rPr lang="en-US" sz="2200" b="0" dirty="0">
                <a:solidFill>
                  <a:srgbClr val="0E101A"/>
                </a:solidFill>
              </a:rPr>
              <a:t>ne of the major considerations in using the </a:t>
            </a:r>
            <a:r>
              <a:rPr lang="en-US" sz="2200" b="1" dirty="0">
                <a:solidFill>
                  <a:srgbClr val="0E101A"/>
                </a:solidFill>
              </a:rPr>
              <a:t>K-means</a:t>
            </a:r>
            <a:r>
              <a:rPr lang="en-US" sz="2200" b="0" dirty="0">
                <a:solidFill>
                  <a:srgbClr val="0E101A"/>
                </a:solidFill>
              </a:rPr>
              <a:t> algorithm is deciding the value of </a:t>
            </a:r>
            <a:r>
              <a:rPr lang="en-US" sz="2200" b="1" dirty="0">
                <a:solidFill>
                  <a:srgbClr val="0E101A"/>
                </a:solidFill>
              </a:rPr>
              <a:t>K beforehand</a:t>
            </a:r>
            <a:r>
              <a:rPr lang="en-US" sz="2200" b="0" dirty="0">
                <a:solidFill>
                  <a:srgbClr val="0E101A"/>
                </a:solidFill>
              </a:rPr>
              <a:t>. The hierarchical clustering algorithm does not have this </a:t>
            </a:r>
            <a:r>
              <a:rPr lang="en-US" sz="2200" b="1" dirty="0">
                <a:solidFill>
                  <a:srgbClr val="0E101A"/>
                </a:solidFill>
              </a:rPr>
              <a:t>restriction.</a:t>
            </a:r>
          </a:p>
          <a:p>
            <a:pPr>
              <a:buFont typeface="Wingdings" panose="05000000000000000000" pitchFamily="2" charset="2"/>
              <a:buChar char="v"/>
            </a:pPr>
            <a:r>
              <a:rPr lang="en-US" sz="2200" b="0" dirty="0">
                <a:solidFill>
                  <a:srgbClr val="0E101A"/>
                </a:solidFill>
              </a:rPr>
              <a:t> The output of the hierarchical clustering algorithm is quite different from the K-mean algorithm as well. It results in an </a:t>
            </a:r>
            <a:r>
              <a:rPr lang="en-US" sz="2200" b="1" dirty="0">
                <a:solidFill>
                  <a:srgbClr val="0E101A"/>
                </a:solidFill>
              </a:rPr>
              <a:t>inverted tree-shaped</a:t>
            </a:r>
            <a:r>
              <a:rPr lang="en-US" sz="2200" b="0" dirty="0">
                <a:solidFill>
                  <a:srgbClr val="0E101A"/>
                </a:solidFill>
              </a:rPr>
              <a:t> structure, called the </a:t>
            </a:r>
            <a:r>
              <a:rPr lang="en-US" sz="2200" b="1" dirty="0">
                <a:solidFill>
                  <a:srgbClr val="0E101A"/>
                </a:solidFill>
              </a:rPr>
              <a:t>dendrogram</a:t>
            </a:r>
            <a:r>
              <a:rPr lang="en-US" sz="2200" b="0" dirty="0">
                <a:solidFill>
                  <a:srgbClr val="0E101A"/>
                </a:solidFill>
              </a:rPr>
              <a:t>.</a:t>
            </a:r>
          </a:p>
          <a:p>
            <a:endParaRPr lang="en-IN" dirty="0"/>
          </a:p>
        </p:txBody>
      </p:sp>
      <p:pic>
        <p:nvPicPr>
          <p:cNvPr id="4" name="Picture 3">
            <a:extLst>
              <a:ext uri="{FF2B5EF4-FFF2-40B4-BE49-F238E27FC236}">
                <a16:creationId xmlns:a16="http://schemas.microsoft.com/office/drawing/2014/main" id="{37BBEA65-4193-48B4-8144-FA75127DD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pic>
        <p:nvPicPr>
          <p:cNvPr id="1026" name="Picture 2" descr="Clustering in Machine Learning">
            <a:extLst>
              <a:ext uri="{FF2B5EF4-FFF2-40B4-BE49-F238E27FC236}">
                <a16:creationId xmlns:a16="http://schemas.microsoft.com/office/drawing/2014/main" id="{CFA8CC60-7B89-4A4F-8A34-1B52E3535EA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305550" y="1845733"/>
            <a:ext cx="4762500" cy="4237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7748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DCD3-517F-44FC-866F-7C61D6D3FB46}"/>
              </a:ext>
            </a:extLst>
          </p:cNvPr>
          <p:cNvSpPr>
            <a:spLocks noGrp="1"/>
          </p:cNvSpPr>
          <p:nvPr>
            <p:ph type="title"/>
          </p:nvPr>
        </p:nvSpPr>
        <p:spPr>
          <a:xfrm>
            <a:off x="1097280" y="286603"/>
            <a:ext cx="10058400" cy="1140981"/>
          </a:xfrm>
        </p:spPr>
        <p:txBody>
          <a:bodyPr>
            <a:normAutofit/>
          </a:bodyPr>
          <a:lstStyle/>
          <a:p>
            <a:r>
              <a:rPr lang="en-IN" sz="2800" dirty="0">
                <a:latin typeface="Calibri" panose="020F0502020204030204" pitchFamily="34" charset="0"/>
              </a:rPr>
              <a:t>Un – supervised learning </a:t>
            </a:r>
            <a:endParaRPr lang="en-IN" sz="2800" dirty="0"/>
          </a:p>
        </p:txBody>
      </p:sp>
      <p:sp>
        <p:nvSpPr>
          <p:cNvPr id="3" name="Content Placeholder 2">
            <a:extLst>
              <a:ext uri="{FF2B5EF4-FFF2-40B4-BE49-F238E27FC236}">
                <a16:creationId xmlns:a16="http://schemas.microsoft.com/office/drawing/2014/main" id="{90254439-C37A-467F-837C-C906EAA141EC}"/>
              </a:ext>
            </a:extLst>
          </p:cNvPr>
          <p:cNvSpPr>
            <a:spLocks noGrp="1"/>
          </p:cNvSpPr>
          <p:nvPr>
            <p:ph idx="1"/>
          </p:nvPr>
        </p:nvSpPr>
        <p:spPr>
          <a:xfrm>
            <a:off x="1097280" y="1845734"/>
            <a:ext cx="10058400" cy="4499082"/>
          </a:xfrm>
        </p:spPr>
        <p:txBody>
          <a:bodyPr>
            <a:normAutofit fontScale="92500" lnSpcReduction="10000"/>
          </a:bodyPr>
          <a:lstStyle/>
          <a:p>
            <a:pPr>
              <a:buFont typeface="Wingdings" panose="05000000000000000000" pitchFamily="2" charset="2"/>
              <a:buChar char="q"/>
            </a:pPr>
            <a:r>
              <a:rPr lang="en-US" sz="2400" dirty="0">
                <a:solidFill>
                  <a:srgbClr val="0E101A"/>
                </a:solidFill>
              </a:rPr>
              <a:t>In </a:t>
            </a:r>
            <a:r>
              <a:rPr lang="en-US" sz="2400" b="1" dirty="0">
                <a:solidFill>
                  <a:srgbClr val="0E101A"/>
                </a:solidFill>
              </a:rPr>
              <a:t>hierarchical clustering </a:t>
            </a:r>
            <a:r>
              <a:rPr lang="en-US" sz="2400" dirty="0">
                <a:solidFill>
                  <a:srgbClr val="0E101A"/>
                </a:solidFill>
              </a:rPr>
              <a:t>a </a:t>
            </a:r>
            <a:r>
              <a:rPr lang="en-US" sz="2400" b="1" dirty="0">
                <a:solidFill>
                  <a:srgbClr val="0E101A"/>
                </a:solidFill>
              </a:rPr>
              <a:t>series of partitions/merges</a:t>
            </a:r>
            <a:r>
              <a:rPr lang="en-US" sz="2400" b="0" dirty="0">
                <a:solidFill>
                  <a:srgbClr val="0E101A"/>
                </a:solidFill>
              </a:rPr>
              <a:t> take place, which may run from a single cluster containing all objects to n clusters that each contain a single object or vice-versa. This is very helpful since you </a:t>
            </a:r>
            <a:r>
              <a:rPr lang="en-US" sz="2400" b="1" dirty="0">
                <a:solidFill>
                  <a:srgbClr val="0E101A"/>
                </a:solidFill>
              </a:rPr>
              <a:t>don’t have to specify the number of clusters</a:t>
            </a:r>
            <a:r>
              <a:rPr lang="en-US" sz="2400" b="0" dirty="0">
                <a:solidFill>
                  <a:srgbClr val="0E101A"/>
                </a:solidFill>
              </a:rPr>
              <a:t> beforehand.</a:t>
            </a:r>
          </a:p>
          <a:p>
            <a:pPr>
              <a:buFont typeface="Wingdings" panose="05000000000000000000" pitchFamily="2" charset="2"/>
              <a:buChar char="Ø"/>
            </a:pPr>
            <a:r>
              <a:rPr lang="en-US" sz="2400" b="0" dirty="0">
                <a:solidFill>
                  <a:srgbClr val="0E101A"/>
                </a:solidFill>
              </a:rPr>
              <a:t>Given a set of N items to be clustered, the </a:t>
            </a:r>
            <a:r>
              <a:rPr lang="en-US" sz="2400" b="1" dirty="0">
                <a:solidFill>
                  <a:srgbClr val="0E101A"/>
                </a:solidFill>
              </a:rPr>
              <a:t>steps in hierarchical clustering</a:t>
            </a:r>
            <a:r>
              <a:rPr lang="en-US" sz="2400" b="0" dirty="0">
                <a:solidFill>
                  <a:srgbClr val="0E101A"/>
                </a:solidFill>
              </a:rPr>
              <a:t> are:</a:t>
            </a:r>
          </a:p>
          <a:p>
            <a:pPr>
              <a:buFont typeface="Wingdings" panose="05000000000000000000" pitchFamily="2" charset="2"/>
              <a:buChar char="v"/>
            </a:pPr>
            <a:r>
              <a:rPr lang="en-US" sz="2400" b="0" dirty="0">
                <a:solidFill>
                  <a:srgbClr val="0E101A"/>
                </a:solidFill>
              </a:rPr>
              <a:t>Calculate the NxN distance (similarity) matrix, which calculates the distance of each data point from the other.</a:t>
            </a:r>
          </a:p>
          <a:p>
            <a:pPr>
              <a:buFont typeface="Wingdings" panose="05000000000000000000" pitchFamily="2" charset="2"/>
              <a:buChar char="v"/>
            </a:pPr>
            <a:r>
              <a:rPr lang="en-US" sz="2400" b="0" dirty="0">
                <a:solidFill>
                  <a:srgbClr val="0E101A"/>
                </a:solidFill>
              </a:rPr>
              <a:t>Each item is first assigned to its cluster, i.e., N clusters are formed.</a:t>
            </a:r>
          </a:p>
          <a:p>
            <a:pPr>
              <a:buFont typeface="Wingdings" panose="05000000000000000000" pitchFamily="2" charset="2"/>
              <a:buChar char="v"/>
            </a:pPr>
            <a:r>
              <a:rPr lang="en-US" sz="2400" b="0" dirty="0">
                <a:solidFill>
                  <a:srgbClr val="0E101A"/>
                </a:solidFill>
              </a:rPr>
              <a:t>The clusters which are </a:t>
            </a:r>
            <a:r>
              <a:rPr lang="en-US" sz="2400" b="1" dirty="0">
                <a:solidFill>
                  <a:srgbClr val="0E101A"/>
                </a:solidFill>
              </a:rPr>
              <a:t>closest to each other are merged to form a single cluster</a:t>
            </a:r>
            <a:r>
              <a:rPr lang="en-US" sz="2400" b="0" dirty="0">
                <a:solidFill>
                  <a:srgbClr val="0E101A"/>
                </a:solidFill>
              </a:rPr>
              <a:t>.</a:t>
            </a:r>
          </a:p>
          <a:p>
            <a:pPr>
              <a:buFont typeface="Wingdings" panose="05000000000000000000" pitchFamily="2" charset="2"/>
              <a:buChar char="v"/>
            </a:pPr>
            <a:r>
              <a:rPr lang="en-US" sz="2400" b="0" dirty="0">
                <a:solidFill>
                  <a:srgbClr val="0E101A"/>
                </a:solidFill>
              </a:rPr>
              <a:t>The same step of computing the distance and merging the closest clusters is repeated till all the points become part of a </a:t>
            </a:r>
            <a:r>
              <a:rPr lang="en-US" sz="2400" b="1" dirty="0">
                <a:solidFill>
                  <a:srgbClr val="0E101A"/>
                </a:solidFill>
              </a:rPr>
              <a:t>single cluster</a:t>
            </a:r>
            <a:r>
              <a:rPr lang="en-US" sz="2400" b="0" dirty="0">
                <a:solidFill>
                  <a:srgbClr val="0E101A"/>
                </a:solidFill>
              </a:rPr>
              <a:t>.</a:t>
            </a:r>
          </a:p>
          <a:p>
            <a:pPr>
              <a:buFont typeface="Wingdings" panose="05000000000000000000" pitchFamily="2" charset="2"/>
              <a:buChar char="v"/>
            </a:pPr>
            <a:r>
              <a:rPr lang="en" sz="2400" b="0" dirty="0">
                <a:solidFill>
                  <a:srgbClr val="0E101A"/>
                </a:solidFill>
              </a:rPr>
              <a:t> </a:t>
            </a:r>
            <a:r>
              <a:rPr lang="en-US" sz="2400" b="0" dirty="0">
                <a:solidFill>
                  <a:srgbClr val="0E101A"/>
                </a:solidFill>
              </a:rPr>
              <a:t>Thus, what you have at the end is the dendrogram.</a:t>
            </a:r>
          </a:p>
        </p:txBody>
      </p:sp>
      <p:pic>
        <p:nvPicPr>
          <p:cNvPr id="4" name="Picture 3">
            <a:extLst>
              <a:ext uri="{FF2B5EF4-FFF2-40B4-BE49-F238E27FC236}">
                <a16:creationId xmlns:a16="http://schemas.microsoft.com/office/drawing/2014/main" id="{EAC7EBA2-13FE-4BCC-A698-4A4FAB5C0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26164479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08137-A653-496D-B67A-90C329BFA47A}"/>
              </a:ext>
            </a:extLst>
          </p:cNvPr>
          <p:cNvSpPr>
            <a:spLocks noGrp="1"/>
          </p:cNvSpPr>
          <p:nvPr>
            <p:ph type="title"/>
          </p:nvPr>
        </p:nvSpPr>
        <p:spPr>
          <a:xfrm>
            <a:off x="1097280" y="286603"/>
            <a:ext cx="10058400" cy="1057005"/>
          </a:xfrm>
        </p:spPr>
        <p:txBody>
          <a:bodyPr>
            <a:normAutofit/>
          </a:bodyPr>
          <a:lstStyle/>
          <a:p>
            <a:r>
              <a:rPr lang="en-IN" sz="2800" dirty="0">
                <a:latin typeface="Calibri" panose="020F0502020204030204" pitchFamily="34" charset="0"/>
              </a:rPr>
              <a:t>Un – supervised learning </a:t>
            </a:r>
            <a:endParaRPr lang="en-IN" sz="2800" dirty="0"/>
          </a:p>
        </p:txBody>
      </p:sp>
      <p:sp>
        <p:nvSpPr>
          <p:cNvPr id="5" name="Content Placeholder 4">
            <a:extLst>
              <a:ext uri="{FF2B5EF4-FFF2-40B4-BE49-F238E27FC236}">
                <a16:creationId xmlns:a16="http://schemas.microsoft.com/office/drawing/2014/main" id="{6BDE2EC9-5591-4E50-A4FC-C0E2D0E305F1}"/>
              </a:ext>
            </a:extLst>
          </p:cNvPr>
          <p:cNvSpPr>
            <a:spLocks noGrp="1"/>
          </p:cNvSpPr>
          <p:nvPr>
            <p:ph idx="1"/>
          </p:nvPr>
        </p:nvSpPr>
        <p:spPr>
          <a:xfrm>
            <a:off x="1097280" y="1845734"/>
            <a:ext cx="10058400" cy="4396446"/>
          </a:xfrm>
        </p:spPr>
        <p:txBody>
          <a:bodyPr/>
          <a:lstStyle/>
          <a:p>
            <a:pPr>
              <a:buFont typeface="Wingdings" panose="05000000000000000000" pitchFamily="2" charset="2"/>
              <a:buChar char="v"/>
            </a:pPr>
            <a:r>
              <a:rPr lang="en-US" sz="2000" b="1" u="sng" dirty="0">
                <a:solidFill>
                  <a:srgbClr val="0E101A"/>
                </a:solidFill>
              </a:rPr>
              <a:t>hierarchical clustering </a:t>
            </a:r>
            <a:r>
              <a:rPr lang="en-US" sz="2000" b="0" dirty="0">
                <a:solidFill>
                  <a:srgbClr val="0E101A"/>
                </a:solidFill>
              </a:rPr>
              <a:t>can proceed in 2 ways — </a:t>
            </a:r>
            <a:r>
              <a:rPr lang="en-US" sz="2000" b="0" u="sng" dirty="0">
                <a:solidFill>
                  <a:srgbClr val="0E101A"/>
                </a:solidFill>
              </a:rPr>
              <a:t>agglomerative</a:t>
            </a:r>
            <a:r>
              <a:rPr lang="en-US" sz="2000" b="0" dirty="0">
                <a:solidFill>
                  <a:srgbClr val="0E101A"/>
                </a:solidFill>
              </a:rPr>
              <a:t> and </a:t>
            </a:r>
            <a:r>
              <a:rPr lang="en-US" sz="2000" b="0" u="sng" dirty="0">
                <a:solidFill>
                  <a:srgbClr val="0E101A"/>
                </a:solidFill>
              </a:rPr>
              <a:t>divisive</a:t>
            </a:r>
            <a:r>
              <a:rPr lang="en-US" sz="2000" b="0" dirty="0">
                <a:solidFill>
                  <a:srgbClr val="0E101A"/>
                </a:solidFill>
              </a:rPr>
              <a:t>. If you start with n distinct clusters and iteratively reach a point where you have only 1 cluster, in the end, it is called </a:t>
            </a:r>
            <a:r>
              <a:rPr lang="en-US" sz="2000" b="1" dirty="0">
                <a:solidFill>
                  <a:srgbClr val="0E101A"/>
                </a:solidFill>
              </a:rPr>
              <a:t>agglomerative clustering</a:t>
            </a:r>
            <a:r>
              <a:rPr lang="en-US" sz="2000" b="0" dirty="0">
                <a:solidFill>
                  <a:srgbClr val="0E101A"/>
                </a:solidFill>
              </a:rPr>
              <a:t>. On the other hand, if you start with 1 big cluster and subsequently keep on partitioning this cluster to reach n clusters, each containing 1 element, it is called </a:t>
            </a:r>
            <a:r>
              <a:rPr lang="en-US" sz="2000" b="1" dirty="0">
                <a:solidFill>
                  <a:srgbClr val="0E101A"/>
                </a:solidFill>
              </a:rPr>
              <a:t>divisive clustering.</a:t>
            </a:r>
            <a:r>
              <a:rPr lang="en-US" sz="2000" b="1" dirty="0">
                <a:solidFill>
                  <a:prstClr val="black"/>
                </a:solidFill>
              </a:rPr>
              <a:t> </a:t>
            </a:r>
            <a:br>
              <a:rPr lang="en-US" sz="1600" b="0" dirty="0">
                <a:solidFill>
                  <a:prstClr val="black"/>
                </a:solidFill>
                <a:latin typeface="Calibri" panose="020F0502020204030204" pitchFamily="34" charset="0"/>
              </a:rPr>
            </a:br>
            <a:endParaRPr lang="en-IN" dirty="0"/>
          </a:p>
          <a:p>
            <a:endParaRPr lang="en-IN" dirty="0"/>
          </a:p>
        </p:txBody>
      </p:sp>
      <p:pic>
        <p:nvPicPr>
          <p:cNvPr id="4" name="Picture 3">
            <a:extLst>
              <a:ext uri="{FF2B5EF4-FFF2-40B4-BE49-F238E27FC236}">
                <a16:creationId xmlns:a16="http://schemas.microsoft.com/office/drawing/2014/main" id="{77E43719-959B-44FA-AABB-FDC299385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pic>
        <p:nvPicPr>
          <p:cNvPr id="2050" name="Picture 2">
            <a:extLst>
              <a:ext uri="{FF2B5EF4-FFF2-40B4-BE49-F238E27FC236}">
                <a16:creationId xmlns:a16="http://schemas.microsoft.com/office/drawing/2014/main" id="{7B611F2F-A745-45F6-85B4-ED8F1F0A1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490" y="3303816"/>
            <a:ext cx="7061200" cy="3022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28924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6C933-40EC-4DE8-8C9D-782B8EF1BD0C}"/>
              </a:ext>
            </a:extLst>
          </p:cNvPr>
          <p:cNvSpPr>
            <a:spLocks noGrp="1"/>
          </p:cNvSpPr>
          <p:nvPr>
            <p:ph type="title"/>
          </p:nvPr>
        </p:nvSpPr>
        <p:spPr>
          <a:xfrm>
            <a:off x="1097280" y="286604"/>
            <a:ext cx="10058400" cy="1131650"/>
          </a:xfrm>
        </p:spPr>
        <p:txBody>
          <a:bodyPr>
            <a:normAutofit/>
          </a:bodyPr>
          <a:lstStyle/>
          <a:p>
            <a:r>
              <a:rPr lang="en-IN" sz="2800" dirty="0">
                <a:latin typeface="Calibri" panose="020F0502020204030204" pitchFamily="34" charset="0"/>
              </a:rPr>
              <a:t>Un – supervised learning </a:t>
            </a:r>
            <a:endParaRPr lang="en-IN" sz="2800" dirty="0"/>
          </a:p>
        </p:txBody>
      </p:sp>
      <p:sp>
        <p:nvSpPr>
          <p:cNvPr id="3" name="Content Placeholder 2">
            <a:extLst>
              <a:ext uri="{FF2B5EF4-FFF2-40B4-BE49-F238E27FC236}">
                <a16:creationId xmlns:a16="http://schemas.microsoft.com/office/drawing/2014/main" id="{D57F0D0A-EAF2-4A6C-8111-9B5B6ADEDE6D}"/>
              </a:ext>
            </a:extLst>
          </p:cNvPr>
          <p:cNvSpPr>
            <a:spLocks noGrp="1"/>
          </p:cNvSpPr>
          <p:nvPr>
            <p:ph idx="1"/>
          </p:nvPr>
        </p:nvSpPr>
        <p:spPr>
          <a:xfrm>
            <a:off x="1097280" y="1845733"/>
            <a:ext cx="10058400" cy="4415107"/>
          </a:xfrm>
        </p:spPr>
        <p:txBody>
          <a:bodyPr>
            <a:normAutofit fontScale="92500" lnSpcReduction="20000"/>
          </a:bodyPr>
          <a:lstStyle/>
          <a:p>
            <a:pPr>
              <a:spcBef>
                <a:spcPts val="0"/>
              </a:spcBef>
              <a:spcAft>
                <a:spcPts val="0"/>
              </a:spcAft>
            </a:pPr>
            <a:r>
              <a:rPr lang="en-US" sz="2200" b="1" u="sng" dirty="0">
                <a:solidFill>
                  <a:srgbClr val="0E101A"/>
                </a:solidFill>
                <a:effectLst/>
              </a:rPr>
              <a:t>Finding the optimal number of clusters using the Dendrogram:</a:t>
            </a:r>
          </a:p>
          <a:p>
            <a:pPr>
              <a:spcBef>
                <a:spcPts val="0"/>
              </a:spcBef>
              <a:spcAft>
                <a:spcPts val="0"/>
              </a:spcAft>
            </a:pPr>
            <a:endParaRPr lang="en-US" sz="2200" b="1" dirty="0">
              <a:solidFill>
                <a:srgbClr val="0E101A"/>
              </a:solidFill>
              <a:effectLst/>
            </a:endParaRPr>
          </a:p>
          <a:p>
            <a:pPr>
              <a:spcBef>
                <a:spcPts val="0"/>
              </a:spcBef>
              <a:spcAft>
                <a:spcPts val="0"/>
              </a:spcAft>
              <a:buFont typeface="Wingdings" panose="05000000000000000000" pitchFamily="2" charset="2"/>
              <a:buChar char="Ø"/>
            </a:pPr>
            <a:r>
              <a:rPr lang="en-US" sz="2200" dirty="0">
                <a:solidFill>
                  <a:srgbClr val="0E101A"/>
                </a:solidFill>
                <a:effectLst/>
              </a:rPr>
              <a:t>Now we will find the optimal number of clusters using the Dendrogram for our model. For this, we are going to use </a:t>
            </a:r>
            <a:r>
              <a:rPr lang="en-US" sz="2200" b="1" dirty="0">
                <a:solidFill>
                  <a:srgbClr val="0E101A"/>
                </a:solidFill>
                <a:effectLst/>
              </a:rPr>
              <a:t>the SciPy</a:t>
            </a:r>
            <a:r>
              <a:rPr lang="en-US" sz="2200" dirty="0">
                <a:solidFill>
                  <a:srgbClr val="0E101A"/>
                </a:solidFill>
                <a:effectLst/>
              </a:rPr>
              <a:t> library as it provides a function that will directly return the dendrogram for our code. </a:t>
            </a:r>
          </a:p>
          <a:p>
            <a:pPr>
              <a:spcBef>
                <a:spcPts val="0"/>
              </a:spcBef>
              <a:spcAft>
                <a:spcPts val="0"/>
              </a:spcAft>
            </a:pPr>
            <a:endParaRPr lang="en-US" sz="2200" dirty="0">
              <a:solidFill>
                <a:srgbClr val="0E101A"/>
              </a:solidFill>
              <a:effectLst/>
            </a:endParaRPr>
          </a:p>
          <a:p>
            <a:pPr>
              <a:spcBef>
                <a:spcPts val="0"/>
              </a:spcBef>
              <a:spcAft>
                <a:spcPts val="0"/>
              </a:spcAft>
            </a:pPr>
            <a:r>
              <a:rPr lang="en-US" sz="2200" dirty="0">
                <a:solidFill>
                  <a:srgbClr val="0E101A"/>
                </a:solidFill>
                <a:effectLst/>
              </a:rPr>
              <a:t>import scipy.cluster.hierarchy as shc  </a:t>
            </a:r>
          </a:p>
          <a:p>
            <a:pPr>
              <a:spcBef>
                <a:spcPts val="0"/>
              </a:spcBef>
              <a:spcAft>
                <a:spcPts val="0"/>
              </a:spcAft>
            </a:pPr>
            <a:r>
              <a:rPr lang="en-US" sz="2200" dirty="0">
                <a:solidFill>
                  <a:srgbClr val="0E101A"/>
                </a:solidFill>
                <a:effectLst/>
              </a:rPr>
              <a:t>dendro = shc.dendrogram(shc.linkage(x, method="ward"))  </a:t>
            </a:r>
          </a:p>
          <a:p>
            <a:pPr>
              <a:spcBef>
                <a:spcPts val="0"/>
              </a:spcBef>
              <a:spcAft>
                <a:spcPts val="0"/>
              </a:spcAft>
            </a:pPr>
            <a:r>
              <a:rPr lang="en-US" sz="2200" dirty="0">
                <a:solidFill>
                  <a:srgbClr val="0E101A"/>
                </a:solidFill>
                <a:effectLst/>
              </a:rPr>
              <a:t>mtp.title("Dendrogrma Plot")  </a:t>
            </a:r>
          </a:p>
          <a:p>
            <a:pPr>
              <a:spcBef>
                <a:spcPts val="0"/>
              </a:spcBef>
              <a:spcAft>
                <a:spcPts val="0"/>
              </a:spcAft>
            </a:pPr>
            <a:r>
              <a:rPr lang="en-US" sz="2200" dirty="0">
                <a:solidFill>
                  <a:srgbClr val="0E101A"/>
                </a:solidFill>
                <a:effectLst/>
              </a:rPr>
              <a:t>mtp.ylabel("Euclidean Distances")  </a:t>
            </a:r>
          </a:p>
          <a:p>
            <a:pPr>
              <a:spcBef>
                <a:spcPts val="0"/>
              </a:spcBef>
              <a:spcAft>
                <a:spcPts val="0"/>
              </a:spcAft>
            </a:pPr>
            <a:r>
              <a:rPr lang="en-US" sz="2200" dirty="0">
                <a:solidFill>
                  <a:srgbClr val="0E101A"/>
                </a:solidFill>
                <a:effectLst/>
              </a:rPr>
              <a:t>mtp.xlabel("Customers")  </a:t>
            </a:r>
          </a:p>
          <a:p>
            <a:pPr>
              <a:spcBef>
                <a:spcPts val="0"/>
              </a:spcBef>
              <a:spcAft>
                <a:spcPts val="0"/>
              </a:spcAft>
            </a:pPr>
            <a:r>
              <a:rPr lang="en-US" sz="2200" dirty="0">
                <a:solidFill>
                  <a:srgbClr val="0E101A"/>
                </a:solidFill>
                <a:effectLst/>
              </a:rPr>
              <a:t>mtp.show()  </a:t>
            </a:r>
          </a:p>
          <a:p>
            <a:pPr>
              <a:spcBef>
                <a:spcPts val="0"/>
              </a:spcBef>
              <a:spcAft>
                <a:spcPts val="0"/>
              </a:spcAft>
            </a:pPr>
            <a:endParaRPr lang="en-US" sz="2200" dirty="0">
              <a:solidFill>
                <a:srgbClr val="0E101A"/>
              </a:solidFill>
              <a:effectLst/>
            </a:endParaRPr>
          </a:p>
          <a:p>
            <a:pPr>
              <a:spcBef>
                <a:spcPts val="0"/>
              </a:spcBef>
              <a:spcAft>
                <a:spcPts val="0"/>
              </a:spcAft>
              <a:buFont typeface="Wingdings" panose="05000000000000000000" pitchFamily="2" charset="2"/>
              <a:buChar char="v"/>
            </a:pPr>
            <a:r>
              <a:rPr lang="en-US" sz="2200" dirty="0">
                <a:solidFill>
                  <a:srgbClr val="0E101A"/>
                </a:solidFill>
                <a:effectLst/>
              </a:rPr>
              <a:t>In the above lines of code, we have imported the </a:t>
            </a:r>
            <a:r>
              <a:rPr lang="en-US" sz="2200" b="1" dirty="0">
                <a:solidFill>
                  <a:srgbClr val="0E101A"/>
                </a:solidFill>
                <a:effectLst/>
              </a:rPr>
              <a:t>hierarchy</a:t>
            </a:r>
            <a:r>
              <a:rPr lang="en-US" sz="2200" dirty="0">
                <a:solidFill>
                  <a:srgbClr val="0E101A"/>
                </a:solidFill>
                <a:effectLst/>
              </a:rPr>
              <a:t> module of the SciPy library. This module provides us with a method </a:t>
            </a:r>
            <a:r>
              <a:rPr lang="en-US" sz="2200" b="1" dirty="0">
                <a:solidFill>
                  <a:srgbClr val="0E101A"/>
                </a:solidFill>
                <a:effectLst/>
              </a:rPr>
              <a:t>shc. dendrogram(),</a:t>
            </a:r>
            <a:r>
              <a:rPr lang="en-US" sz="2200" dirty="0">
                <a:solidFill>
                  <a:srgbClr val="0E101A"/>
                </a:solidFill>
                <a:effectLst/>
              </a:rPr>
              <a:t> which takes the </a:t>
            </a:r>
            <a:r>
              <a:rPr lang="en-US" sz="2200" b="1" dirty="0">
                <a:solidFill>
                  <a:srgbClr val="0E101A"/>
                </a:solidFill>
                <a:effectLst/>
              </a:rPr>
              <a:t>linkage()</a:t>
            </a:r>
            <a:r>
              <a:rPr lang="en-US" sz="2200" dirty="0">
                <a:solidFill>
                  <a:srgbClr val="0E101A"/>
                </a:solidFill>
                <a:effectLst/>
              </a:rPr>
              <a:t> as a parameter. </a:t>
            </a:r>
          </a:p>
          <a:p>
            <a:pPr>
              <a:spcBef>
                <a:spcPts val="0"/>
              </a:spcBef>
              <a:spcAft>
                <a:spcPts val="0"/>
              </a:spcAft>
              <a:buFont typeface="Wingdings" panose="05000000000000000000" pitchFamily="2" charset="2"/>
              <a:buChar char="v"/>
            </a:pPr>
            <a:endParaRPr lang="en-US" sz="2200" dirty="0">
              <a:solidFill>
                <a:srgbClr val="0E101A"/>
              </a:solidFill>
            </a:endParaRPr>
          </a:p>
          <a:p>
            <a:pPr>
              <a:spcBef>
                <a:spcPts val="0"/>
              </a:spcBef>
              <a:spcAft>
                <a:spcPts val="0"/>
              </a:spcAft>
              <a:buFont typeface="Wingdings" panose="05000000000000000000" pitchFamily="2" charset="2"/>
              <a:buChar char="v"/>
            </a:pPr>
            <a:r>
              <a:rPr lang="en-US" sz="2200" dirty="0">
                <a:solidFill>
                  <a:srgbClr val="0E101A"/>
                </a:solidFill>
                <a:effectLst/>
              </a:rPr>
              <a:t>The linkage function is used to define the distance between two clusters, so here we have passed the x(matrix of features), and method "</a:t>
            </a:r>
            <a:r>
              <a:rPr lang="en-US" sz="2200" b="1" dirty="0">
                <a:solidFill>
                  <a:srgbClr val="0E101A"/>
                </a:solidFill>
                <a:effectLst/>
              </a:rPr>
              <a:t>ward</a:t>
            </a:r>
            <a:r>
              <a:rPr lang="en-US" sz="2200" dirty="0">
                <a:solidFill>
                  <a:srgbClr val="0E101A"/>
                </a:solidFill>
                <a:effectLst/>
              </a:rPr>
              <a:t>," the popular method of linkage in hierarchical clustering.</a:t>
            </a:r>
          </a:p>
          <a:p>
            <a:endParaRPr lang="en-IN" dirty="0"/>
          </a:p>
        </p:txBody>
      </p:sp>
      <p:pic>
        <p:nvPicPr>
          <p:cNvPr id="4" name="Picture 3">
            <a:extLst>
              <a:ext uri="{FF2B5EF4-FFF2-40B4-BE49-F238E27FC236}">
                <a16:creationId xmlns:a16="http://schemas.microsoft.com/office/drawing/2014/main" id="{86663CE0-D9B5-4561-B036-9B23F4BA47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167708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4B6B2-C4E9-42DD-B9B6-CE6451D19917}"/>
              </a:ext>
            </a:extLst>
          </p:cNvPr>
          <p:cNvSpPr>
            <a:spLocks noGrp="1"/>
          </p:cNvSpPr>
          <p:nvPr>
            <p:ph type="title"/>
          </p:nvPr>
        </p:nvSpPr>
        <p:spPr>
          <a:xfrm>
            <a:off x="1097279" y="286603"/>
            <a:ext cx="10058401" cy="1084997"/>
          </a:xfrm>
        </p:spPr>
        <p:txBody>
          <a:bodyPr>
            <a:normAutofit/>
          </a:bodyPr>
          <a:lstStyle/>
          <a:p>
            <a:r>
              <a:rPr lang="en-US" sz="2800" dirty="0">
                <a:latin typeface="+mn-lt"/>
              </a:rPr>
              <a:t>Predictive Analytics</a:t>
            </a:r>
            <a:endParaRPr lang="en-IN" sz="2800" dirty="0"/>
          </a:p>
        </p:txBody>
      </p:sp>
      <p:sp>
        <p:nvSpPr>
          <p:cNvPr id="3" name="Content Placeholder 2">
            <a:extLst>
              <a:ext uri="{FF2B5EF4-FFF2-40B4-BE49-F238E27FC236}">
                <a16:creationId xmlns:a16="http://schemas.microsoft.com/office/drawing/2014/main" id="{3B99AD00-17E3-4367-BFBC-B986237530A1}"/>
              </a:ext>
            </a:extLst>
          </p:cNvPr>
          <p:cNvSpPr>
            <a:spLocks noGrp="1"/>
          </p:cNvSpPr>
          <p:nvPr>
            <p:ph sz="half" idx="1"/>
          </p:nvPr>
        </p:nvSpPr>
        <p:spPr>
          <a:xfrm>
            <a:off x="1097279" y="1845733"/>
            <a:ext cx="4937760" cy="4443099"/>
          </a:xfrm>
        </p:spPr>
        <p:txBody>
          <a:bodyPr>
            <a:normAutofit lnSpcReduction="10000"/>
          </a:bodyPr>
          <a:lstStyle/>
          <a:p>
            <a:pPr>
              <a:spcBef>
                <a:spcPts val="0"/>
              </a:spcBef>
              <a:spcAft>
                <a:spcPts val="0"/>
              </a:spcAft>
            </a:pPr>
            <a:r>
              <a:rPr lang="en-US" b="1" u="sng" dirty="0">
                <a:solidFill>
                  <a:srgbClr val="0E101A"/>
                </a:solidFill>
                <a:effectLst/>
              </a:rPr>
              <a:t>Finding the best fit line:</a:t>
            </a:r>
          </a:p>
          <a:p>
            <a:pPr>
              <a:spcBef>
                <a:spcPts val="0"/>
              </a:spcBef>
              <a:spcAft>
                <a:spcPts val="0"/>
              </a:spcAft>
            </a:pPr>
            <a:endParaRPr lang="en-US" b="1" u="sng"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When working with linear regression, our main </a:t>
            </a:r>
            <a:r>
              <a:rPr lang="en-US" b="1" dirty="0">
                <a:solidFill>
                  <a:srgbClr val="0E101A"/>
                </a:solidFill>
                <a:effectLst/>
              </a:rPr>
              <a:t>goal</a:t>
            </a:r>
            <a:r>
              <a:rPr lang="en-US" dirty="0">
                <a:solidFill>
                  <a:srgbClr val="0E101A"/>
                </a:solidFill>
                <a:effectLst/>
              </a:rPr>
              <a:t> is to find the best fit line that means the error between predicted values and actual values should be minimized. </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The best fit line will have the least error.</a:t>
            </a:r>
          </a:p>
          <a:p>
            <a:pPr>
              <a:buFont typeface="Wingdings" panose="05000000000000000000" pitchFamily="2" charset="2"/>
              <a:buChar char="v"/>
            </a:pPr>
            <a:r>
              <a:rPr lang="en-US" dirty="0"/>
              <a:t>The best-fit line is found by minimizing the expression of RSS (Residual Sum of Squares) which is equal to the sum of squares of the residual for each data point in the plot.</a:t>
            </a:r>
          </a:p>
          <a:p>
            <a:pPr>
              <a:buFont typeface="Wingdings" panose="05000000000000000000" pitchFamily="2" charset="2"/>
              <a:buChar char="v"/>
            </a:pPr>
            <a:r>
              <a:rPr lang="en-US" dirty="0"/>
              <a:t> Residuals for any data point is found by subtracting predicted value of dependent variable from actual value of dependent variable.</a:t>
            </a:r>
            <a:endParaRPr lang="en-IN" dirty="0"/>
          </a:p>
        </p:txBody>
      </p:sp>
      <p:pic>
        <p:nvPicPr>
          <p:cNvPr id="4" name="Picture 3">
            <a:extLst>
              <a:ext uri="{FF2B5EF4-FFF2-40B4-BE49-F238E27FC236}">
                <a16:creationId xmlns:a16="http://schemas.microsoft.com/office/drawing/2014/main" id="{A82ED23D-193D-4C53-8008-2A3E2DBD8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pic>
        <p:nvPicPr>
          <p:cNvPr id="12" name="Content Placeholder 11">
            <a:extLst>
              <a:ext uri="{FF2B5EF4-FFF2-40B4-BE49-F238E27FC236}">
                <a16:creationId xmlns:a16="http://schemas.microsoft.com/office/drawing/2014/main" id="{92611CEC-84AD-4BF6-ABC9-0F43072F8E0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8238" y="1845734"/>
            <a:ext cx="4937125" cy="4443099"/>
          </a:xfrm>
        </p:spPr>
      </p:pic>
    </p:spTree>
    <p:extLst>
      <p:ext uri="{BB962C8B-B14F-4D97-AF65-F5344CB8AC3E}">
        <p14:creationId xmlns:p14="http://schemas.microsoft.com/office/powerpoint/2010/main" val="33379256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DE498-77A5-47F6-9FBF-42F3C30B1B4F}"/>
              </a:ext>
            </a:extLst>
          </p:cNvPr>
          <p:cNvSpPr>
            <a:spLocks noGrp="1"/>
          </p:cNvSpPr>
          <p:nvPr>
            <p:ph type="title"/>
          </p:nvPr>
        </p:nvSpPr>
        <p:spPr/>
        <p:txBody>
          <a:bodyPr>
            <a:normAutofit/>
          </a:bodyPr>
          <a:lstStyle/>
          <a:p>
            <a:r>
              <a:rPr lang="en-IN" sz="2800" dirty="0">
                <a:latin typeface="Calibri" panose="020F0502020204030204" pitchFamily="34" charset="0"/>
              </a:rPr>
              <a:t>Un – supervised learning </a:t>
            </a:r>
            <a:endParaRPr lang="en-IN" sz="2800" dirty="0"/>
          </a:p>
        </p:txBody>
      </p:sp>
      <p:sp>
        <p:nvSpPr>
          <p:cNvPr id="5" name="Content Placeholder 4">
            <a:extLst>
              <a:ext uri="{FF2B5EF4-FFF2-40B4-BE49-F238E27FC236}">
                <a16:creationId xmlns:a16="http://schemas.microsoft.com/office/drawing/2014/main" id="{438D3A4F-6462-437C-9AD6-C38C9543F223}"/>
              </a:ext>
            </a:extLst>
          </p:cNvPr>
          <p:cNvSpPr>
            <a:spLocks noGrp="1"/>
          </p:cNvSpPr>
          <p:nvPr>
            <p:ph sz="half" idx="1"/>
          </p:nvPr>
        </p:nvSpPr>
        <p:spPr>
          <a:xfrm>
            <a:off x="1097279" y="1791478"/>
            <a:ext cx="5228876" cy="4432040"/>
          </a:xfrm>
        </p:spPr>
        <p:txBody>
          <a:bodyPr>
            <a:normAutofit/>
          </a:bodyPr>
          <a:lstStyle/>
          <a:p>
            <a:pPr>
              <a:spcBef>
                <a:spcPts val="0"/>
              </a:spcBef>
              <a:spcAft>
                <a:spcPts val="0"/>
              </a:spcAft>
              <a:buFont typeface="Wingdings" panose="05000000000000000000" pitchFamily="2" charset="2"/>
              <a:buChar char="v"/>
            </a:pPr>
            <a:r>
              <a:rPr lang="en-US" b="0" i="0" dirty="0">
                <a:solidFill>
                  <a:srgbClr val="333333"/>
                </a:solidFill>
                <a:effectLst/>
                <a:latin typeface="inter-regular"/>
              </a:rPr>
              <a:t>Using this </a:t>
            </a:r>
            <a:r>
              <a:rPr lang="en-US" b="1" i="0" u="sng" dirty="0">
                <a:solidFill>
                  <a:srgbClr val="333333"/>
                </a:solidFill>
                <a:effectLst/>
                <a:latin typeface="inter-regular"/>
              </a:rPr>
              <a:t>Dendrogram</a:t>
            </a:r>
            <a:r>
              <a:rPr lang="en-US" b="0" i="0" dirty="0">
                <a:solidFill>
                  <a:srgbClr val="333333"/>
                </a:solidFill>
                <a:effectLst/>
                <a:latin typeface="inter-regular"/>
              </a:rPr>
              <a:t>, we will now determine the optimal number of clusters for our model. For this, we will find the </a:t>
            </a:r>
            <a:r>
              <a:rPr lang="en-US" b="1" i="0" dirty="0">
                <a:solidFill>
                  <a:srgbClr val="333333"/>
                </a:solidFill>
                <a:effectLst/>
                <a:latin typeface="inter-bold"/>
              </a:rPr>
              <a:t>maximum vertical distance</a:t>
            </a:r>
            <a:r>
              <a:rPr lang="en-US" b="0" i="0" dirty="0">
                <a:solidFill>
                  <a:srgbClr val="333333"/>
                </a:solidFill>
                <a:effectLst/>
                <a:latin typeface="inter-regular"/>
              </a:rPr>
              <a:t> that does not cut any horizontal bar. </a:t>
            </a:r>
            <a:endParaRPr lang="en-US" dirty="0">
              <a:solidFill>
                <a:srgbClr val="0E101A"/>
              </a:solidFill>
              <a:effectLst/>
            </a:endParaRPr>
          </a:p>
          <a:p>
            <a:pPr>
              <a:spcBef>
                <a:spcPts val="0"/>
              </a:spcBef>
              <a:spcAft>
                <a:spcPts val="0"/>
              </a:spcAft>
              <a:buFont typeface="Wingdings" panose="05000000000000000000" pitchFamily="2" charset="2"/>
              <a:buChar char="v"/>
            </a:pPr>
            <a:endParaRPr lang="en-US" dirty="0">
              <a:solidFill>
                <a:srgbClr val="0E101A"/>
              </a:solidFill>
            </a:endParaRPr>
          </a:p>
          <a:p>
            <a:pPr>
              <a:spcBef>
                <a:spcPts val="0"/>
              </a:spcBef>
              <a:spcAft>
                <a:spcPts val="0"/>
              </a:spcAft>
              <a:buFont typeface="Wingdings" panose="05000000000000000000" pitchFamily="2" charset="2"/>
              <a:buChar char="v"/>
            </a:pPr>
            <a:r>
              <a:rPr lang="en-US" dirty="0">
                <a:solidFill>
                  <a:srgbClr val="0E101A"/>
                </a:solidFill>
                <a:effectLst/>
              </a:rPr>
              <a:t>In the diagram, we have shown the vertical distances that are not cutting their horizontal bars. As we can visualize, the 4th distance is looking the maximum, so according to this, </a:t>
            </a:r>
            <a:r>
              <a:rPr lang="en-US" b="1" dirty="0">
                <a:solidFill>
                  <a:srgbClr val="0E101A"/>
                </a:solidFill>
                <a:effectLst/>
              </a:rPr>
              <a:t>the number of clusters will be 5</a:t>
            </a:r>
            <a:r>
              <a:rPr lang="en-US" dirty="0">
                <a:solidFill>
                  <a:srgbClr val="0E101A"/>
                </a:solidFill>
                <a:effectLst/>
              </a:rPr>
              <a:t>(the vertical lines in this range). </a:t>
            </a:r>
          </a:p>
          <a:p>
            <a:pPr>
              <a:spcBef>
                <a:spcPts val="0"/>
              </a:spcBef>
              <a:spcAft>
                <a:spcPts val="0"/>
              </a:spcAft>
              <a:buFont typeface="Wingdings" panose="05000000000000000000" pitchFamily="2" charset="2"/>
              <a:buChar char="v"/>
            </a:pPr>
            <a:endParaRPr lang="en-US" b="1" dirty="0">
              <a:solidFill>
                <a:srgbClr val="0E101A"/>
              </a:solidFill>
            </a:endParaRPr>
          </a:p>
          <a:p>
            <a:pPr>
              <a:spcBef>
                <a:spcPts val="0"/>
              </a:spcBef>
              <a:spcAft>
                <a:spcPts val="0"/>
              </a:spcAft>
              <a:buFont typeface="Wingdings" panose="05000000000000000000" pitchFamily="2" charset="2"/>
              <a:buChar char="v"/>
            </a:pPr>
            <a:r>
              <a:rPr lang="en-US" b="1" dirty="0">
                <a:solidFill>
                  <a:srgbClr val="0E101A"/>
                </a:solidFill>
                <a:effectLst/>
              </a:rPr>
              <a:t>So, the optimal number of clusters will be 5</a:t>
            </a:r>
            <a:r>
              <a:rPr lang="en-US" dirty="0">
                <a:solidFill>
                  <a:srgbClr val="0E101A"/>
                </a:solidFill>
                <a:effectLst/>
              </a:rPr>
              <a:t>, and we will train the model in the next step, using the same.</a:t>
            </a:r>
          </a:p>
          <a:p>
            <a:endParaRPr lang="en-IN" dirty="0"/>
          </a:p>
        </p:txBody>
      </p:sp>
      <p:pic>
        <p:nvPicPr>
          <p:cNvPr id="4" name="Picture 3">
            <a:extLst>
              <a:ext uri="{FF2B5EF4-FFF2-40B4-BE49-F238E27FC236}">
                <a16:creationId xmlns:a16="http://schemas.microsoft.com/office/drawing/2014/main" id="{072BBD6E-5A25-46FA-8B11-3B6A583EB0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pic>
        <p:nvPicPr>
          <p:cNvPr id="3074" name="Picture 2" descr="Hierarchical Clustering in Machine Learning">
            <a:extLst>
              <a:ext uri="{FF2B5EF4-FFF2-40B4-BE49-F238E27FC236}">
                <a16:creationId xmlns:a16="http://schemas.microsoft.com/office/drawing/2014/main" id="{FBB0F898-AEEC-4A61-9AF0-98477B67172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400602" y="1791478"/>
            <a:ext cx="4572396" cy="4553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7506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6CB4-E4A4-4B57-8C40-161F35F8F589}"/>
              </a:ext>
            </a:extLst>
          </p:cNvPr>
          <p:cNvSpPr>
            <a:spLocks noGrp="1"/>
          </p:cNvSpPr>
          <p:nvPr>
            <p:ph type="title"/>
          </p:nvPr>
        </p:nvSpPr>
        <p:spPr>
          <a:xfrm>
            <a:off x="1097280" y="286604"/>
            <a:ext cx="10058400" cy="1159642"/>
          </a:xfrm>
        </p:spPr>
        <p:txBody>
          <a:bodyPr>
            <a:normAutofit/>
          </a:bodyPr>
          <a:lstStyle/>
          <a:p>
            <a:r>
              <a:rPr lang="en-IN" sz="2800" dirty="0">
                <a:latin typeface="Calibri" panose="020F0502020204030204" pitchFamily="34" charset="0"/>
              </a:rPr>
              <a:t>Un – supervised learning </a:t>
            </a:r>
            <a:endParaRPr lang="en-IN" sz="2800" dirty="0"/>
          </a:p>
        </p:txBody>
      </p:sp>
      <p:sp>
        <p:nvSpPr>
          <p:cNvPr id="3" name="Content Placeholder 2">
            <a:extLst>
              <a:ext uri="{FF2B5EF4-FFF2-40B4-BE49-F238E27FC236}">
                <a16:creationId xmlns:a16="http://schemas.microsoft.com/office/drawing/2014/main" id="{AFB4C18F-29D6-4F85-B086-6B2ABE8EBC7E}"/>
              </a:ext>
            </a:extLst>
          </p:cNvPr>
          <p:cNvSpPr>
            <a:spLocks noGrp="1"/>
          </p:cNvSpPr>
          <p:nvPr>
            <p:ph idx="1"/>
          </p:nvPr>
        </p:nvSpPr>
        <p:spPr>
          <a:xfrm>
            <a:off x="1097280" y="1845734"/>
            <a:ext cx="10058400" cy="4499082"/>
          </a:xfrm>
        </p:spPr>
        <p:txBody>
          <a:bodyPr>
            <a:normAutofit fontScale="92500" lnSpcReduction="20000"/>
          </a:bodyPr>
          <a:lstStyle/>
          <a:p>
            <a:pPr>
              <a:spcBef>
                <a:spcPts val="0"/>
              </a:spcBef>
              <a:spcAft>
                <a:spcPts val="0"/>
              </a:spcAft>
            </a:pPr>
            <a:r>
              <a:rPr lang="en-US" b="1" u="sng" dirty="0">
                <a:solidFill>
                  <a:srgbClr val="0E101A"/>
                </a:solidFill>
                <a:effectLst/>
              </a:rPr>
              <a:t>Training the hierarchical clustering model</a:t>
            </a:r>
            <a:r>
              <a:rPr lang="en-US" b="1" dirty="0">
                <a:solidFill>
                  <a:srgbClr val="0E101A"/>
                </a:solidFill>
                <a:effectLst/>
              </a:rPr>
              <a:t>: </a:t>
            </a:r>
            <a:r>
              <a:rPr lang="en-US" dirty="0">
                <a:solidFill>
                  <a:srgbClr val="0E101A"/>
                </a:solidFill>
                <a:effectLst/>
              </a:rPr>
              <a:t>As we know the required optimal number of clusters, we can now train our model. </a:t>
            </a:r>
          </a:p>
          <a:p>
            <a:pPr>
              <a:spcBef>
                <a:spcPts val="0"/>
              </a:spcBef>
              <a:spcAft>
                <a:spcPts val="0"/>
              </a:spcAft>
            </a:pPr>
            <a:endParaRPr lang="en-US" u="sng" dirty="0">
              <a:solidFill>
                <a:srgbClr val="0E101A"/>
              </a:solidFill>
              <a:effectLst/>
            </a:endParaRPr>
          </a:p>
          <a:p>
            <a:pPr>
              <a:spcBef>
                <a:spcPts val="0"/>
              </a:spcBef>
              <a:spcAft>
                <a:spcPts val="0"/>
              </a:spcAft>
            </a:pPr>
            <a:r>
              <a:rPr lang="en-US" dirty="0">
                <a:solidFill>
                  <a:srgbClr val="0E101A"/>
                </a:solidFill>
                <a:effectLst/>
              </a:rPr>
              <a:t>from sklearn.cluster import AgglomerativeClustering  </a:t>
            </a:r>
          </a:p>
          <a:p>
            <a:pPr marL="0" indent="0">
              <a:spcBef>
                <a:spcPts val="0"/>
              </a:spcBef>
              <a:spcAft>
                <a:spcPts val="0"/>
              </a:spcAft>
              <a:buNone/>
            </a:pPr>
            <a:r>
              <a:rPr lang="en-US" dirty="0">
                <a:solidFill>
                  <a:srgbClr val="0E101A"/>
                </a:solidFill>
              </a:rPr>
              <a:t>  </a:t>
            </a:r>
            <a:r>
              <a:rPr lang="en-US" dirty="0">
                <a:solidFill>
                  <a:srgbClr val="0E101A"/>
                </a:solidFill>
                <a:effectLst/>
              </a:rPr>
              <a:t>hc= AgglomerativeClustering(n_clusters=5, affinity=‘</a:t>
            </a:r>
            <a:r>
              <a:rPr lang="en-US" dirty="0">
                <a:solidFill>
                  <a:srgbClr val="0E101A"/>
                </a:solidFill>
              </a:rPr>
              <a:t>E</a:t>
            </a:r>
            <a:r>
              <a:rPr lang="en-US" dirty="0">
                <a:solidFill>
                  <a:srgbClr val="0E101A"/>
                </a:solidFill>
                <a:effectLst/>
              </a:rPr>
              <a:t>uclidean', linkage='ward')  </a:t>
            </a:r>
          </a:p>
          <a:p>
            <a:pPr marL="0" indent="0">
              <a:spcBef>
                <a:spcPts val="0"/>
              </a:spcBef>
              <a:spcAft>
                <a:spcPts val="0"/>
              </a:spcAft>
              <a:buNone/>
            </a:pPr>
            <a:r>
              <a:rPr lang="en-US" dirty="0">
                <a:solidFill>
                  <a:srgbClr val="0E101A"/>
                </a:solidFill>
                <a:effectLst/>
              </a:rPr>
              <a:t>  y_pred= hc.fit_predict(x)  </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Ø"/>
            </a:pPr>
            <a:r>
              <a:rPr lang="en-US" dirty="0">
                <a:solidFill>
                  <a:srgbClr val="0E101A"/>
                </a:solidFill>
                <a:effectLst/>
              </a:rPr>
              <a:t>The AgglomerativeClustering class takes the following parameters:</a:t>
            </a:r>
          </a:p>
          <a:p>
            <a:pPr>
              <a:spcBef>
                <a:spcPts val="0"/>
              </a:spcBef>
              <a:spcAft>
                <a:spcPts val="0"/>
              </a:spcAft>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dirty="0">
                <a:solidFill>
                  <a:srgbClr val="0E101A"/>
                </a:solidFill>
                <a:effectLst/>
              </a:rPr>
              <a:t>n_clusters=5</a:t>
            </a:r>
            <a:r>
              <a:rPr lang="en-US" dirty="0">
                <a:solidFill>
                  <a:srgbClr val="0E101A"/>
                </a:solidFill>
                <a:effectLst/>
              </a:rPr>
              <a:t>: It defines the number of clusters, and we have taken here 5 because it is the optimal number of clusters.</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dirty="0">
                <a:solidFill>
                  <a:srgbClr val="0E101A"/>
                </a:solidFill>
                <a:effectLst/>
              </a:rPr>
              <a:t>affinity=‘</a:t>
            </a:r>
            <a:r>
              <a:rPr lang="en-US" b="1" dirty="0">
                <a:solidFill>
                  <a:srgbClr val="0E101A"/>
                </a:solidFill>
              </a:rPr>
              <a:t>E</a:t>
            </a:r>
            <a:r>
              <a:rPr lang="en-US" b="1" dirty="0">
                <a:solidFill>
                  <a:srgbClr val="0E101A"/>
                </a:solidFill>
                <a:effectLst/>
              </a:rPr>
              <a:t>uclidean'</a:t>
            </a:r>
            <a:r>
              <a:rPr lang="en-US" dirty="0">
                <a:solidFill>
                  <a:srgbClr val="0E101A"/>
                </a:solidFill>
                <a:effectLst/>
              </a:rPr>
              <a:t>: It is a metric used to compute the linkage.</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b="1" dirty="0">
                <a:solidFill>
                  <a:srgbClr val="0E101A"/>
                </a:solidFill>
                <a:effectLst/>
              </a:rPr>
              <a:t>linkage='ward'</a:t>
            </a:r>
            <a:r>
              <a:rPr lang="en-US" dirty="0">
                <a:solidFill>
                  <a:srgbClr val="0E101A"/>
                </a:solidFill>
                <a:effectLst/>
              </a:rPr>
              <a:t>: It defines the linkage criteria, here we have used the "ward" linkage. This method is the popular linkage method that we have already used for creating the Dendrogram. It reduces the variance in each cluster.</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Ø"/>
            </a:pPr>
            <a:r>
              <a:rPr lang="en-US" dirty="0">
                <a:solidFill>
                  <a:srgbClr val="0E101A"/>
                </a:solidFill>
                <a:effectLst/>
              </a:rPr>
              <a:t>In the last line, we have created the dependent variable y_pred to fit or train the model. It does train not only the model but also returns the clusters to which each data point belongs.</a:t>
            </a:r>
          </a:p>
          <a:p>
            <a:endParaRPr lang="en-IN" dirty="0"/>
          </a:p>
        </p:txBody>
      </p:sp>
      <p:pic>
        <p:nvPicPr>
          <p:cNvPr id="4" name="Picture 3">
            <a:extLst>
              <a:ext uri="{FF2B5EF4-FFF2-40B4-BE49-F238E27FC236}">
                <a16:creationId xmlns:a16="http://schemas.microsoft.com/office/drawing/2014/main" id="{64095ACC-0852-4DAF-BD13-FFE0CC0F5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13395817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8E535-EE3C-49C6-9F4B-D240A10AE972}"/>
              </a:ext>
            </a:extLst>
          </p:cNvPr>
          <p:cNvSpPr>
            <a:spLocks noGrp="1"/>
          </p:cNvSpPr>
          <p:nvPr>
            <p:ph type="title"/>
          </p:nvPr>
        </p:nvSpPr>
        <p:spPr>
          <a:xfrm>
            <a:off x="1097280" y="286603"/>
            <a:ext cx="10058400" cy="1150311"/>
          </a:xfrm>
        </p:spPr>
        <p:txBody>
          <a:bodyPr>
            <a:normAutofit/>
          </a:bodyPr>
          <a:lstStyle/>
          <a:p>
            <a:r>
              <a:rPr lang="en-IN" sz="2800" dirty="0">
                <a:latin typeface="Calibri" panose="020F0502020204030204" pitchFamily="34" charset="0"/>
              </a:rPr>
              <a:t>Un – supervised learning </a:t>
            </a:r>
            <a:endParaRPr lang="en-IN" sz="2800" dirty="0"/>
          </a:p>
        </p:txBody>
      </p:sp>
      <p:sp>
        <p:nvSpPr>
          <p:cNvPr id="3" name="Content Placeholder 2">
            <a:extLst>
              <a:ext uri="{FF2B5EF4-FFF2-40B4-BE49-F238E27FC236}">
                <a16:creationId xmlns:a16="http://schemas.microsoft.com/office/drawing/2014/main" id="{02EE3C97-1316-4F54-95B8-0F15A9098133}"/>
              </a:ext>
            </a:extLst>
          </p:cNvPr>
          <p:cNvSpPr>
            <a:spLocks noGrp="1"/>
          </p:cNvSpPr>
          <p:nvPr>
            <p:ph idx="1"/>
          </p:nvPr>
        </p:nvSpPr>
        <p:spPr>
          <a:xfrm>
            <a:off x="1097280" y="1845733"/>
            <a:ext cx="10058400" cy="4536405"/>
          </a:xfrm>
        </p:spPr>
        <p:txBody>
          <a:bodyPr>
            <a:noAutofit/>
          </a:bodyPr>
          <a:lstStyle/>
          <a:p>
            <a:pPr>
              <a:spcBef>
                <a:spcPts val="0"/>
              </a:spcBef>
              <a:spcAft>
                <a:spcPts val="0"/>
              </a:spcAft>
            </a:pPr>
            <a:r>
              <a:rPr lang="en-US" b="1" u="sng" dirty="0">
                <a:solidFill>
                  <a:srgbClr val="0E101A"/>
                </a:solidFill>
                <a:effectLst/>
              </a:rPr>
              <a:t>Principal Component Analysis </a:t>
            </a:r>
            <a:r>
              <a:rPr lang="en-US" b="1" dirty="0">
                <a:solidFill>
                  <a:srgbClr val="0E101A"/>
                </a:solidFill>
                <a:effectLst/>
              </a:rPr>
              <a:t>: </a:t>
            </a:r>
            <a:r>
              <a:rPr lang="en-US" dirty="0">
                <a:solidFill>
                  <a:srgbClr val="0E101A"/>
                </a:solidFill>
                <a:effectLst/>
              </a:rPr>
              <a:t>is an unsupervised learning algorithm that is used for dimensionality reduction in machine learning. </a:t>
            </a:r>
          </a:p>
          <a:p>
            <a:pPr>
              <a:spcBef>
                <a:spcPts val="0"/>
              </a:spcBef>
              <a:spcAft>
                <a:spcPts val="0"/>
              </a:spcAft>
            </a:pPr>
            <a:endParaRPr lang="en-US" dirty="0">
              <a:solidFill>
                <a:srgbClr val="0E101A"/>
              </a:solidFill>
              <a:effectLst/>
            </a:endParaRPr>
          </a:p>
          <a:p>
            <a:pPr>
              <a:spcBef>
                <a:spcPts val="0"/>
              </a:spcBef>
              <a:spcAft>
                <a:spcPts val="0"/>
              </a:spcAft>
              <a:buFont typeface="Wingdings" panose="05000000000000000000" pitchFamily="2" charset="2"/>
              <a:buChar char="v"/>
            </a:pPr>
            <a:r>
              <a:rPr lang="en-US" b="0" i="0" dirty="0">
                <a:solidFill>
                  <a:srgbClr val="000000"/>
                </a:solidFill>
                <a:effectLst/>
              </a:rPr>
              <a:t>In simplest terms, PCA is such a feature extraction method where we create new independent features from the old features and from a combination of both while keeping only those features that are most important in predicting the target. </a:t>
            </a:r>
          </a:p>
          <a:p>
            <a:pPr>
              <a:spcBef>
                <a:spcPts val="0"/>
              </a:spcBef>
              <a:spcAft>
                <a:spcPts val="0"/>
              </a:spcAft>
              <a:buFont typeface="Wingdings" panose="05000000000000000000" pitchFamily="2" charset="2"/>
              <a:buChar char="v"/>
            </a:pPr>
            <a:endParaRPr lang="en-US" b="0" i="0" dirty="0">
              <a:solidFill>
                <a:srgbClr val="000000"/>
              </a:solidFill>
              <a:effectLst/>
            </a:endParaRPr>
          </a:p>
          <a:p>
            <a:pPr>
              <a:spcBef>
                <a:spcPts val="0"/>
              </a:spcBef>
              <a:spcAft>
                <a:spcPts val="0"/>
              </a:spcAft>
              <a:buFont typeface="Wingdings" panose="05000000000000000000" pitchFamily="2" charset="2"/>
              <a:buChar char="v"/>
            </a:pPr>
            <a:r>
              <a:rPr lang="en-US" b="0" i="0" dirty="0">
                <a:solidFill>
                  <a:srgbClr val="000000"/>
                </a:solidFill>
                <a:effectLst/>
              </a:rPr>
              <a:t>New features are extracted from old features and any feature can be dropped that is considered to be less dependent on the target variable.</a:t>
            </a:r>
          </a:p>
          <a:p>
            <a:pPr algn="l" rtl="0">
              <a:buFont typeface="Wingdings" panose="05000000000000000000" pitchFamily="2" charset="2"/>
              <a:buChar char="v"/>
            </a:pPr>
            <a:r>
              <a:rPr lang="en-US" b="0" i="0" dirty="0">
                <a:solidFill>
                  <a:srgbClr val="000000"/>
                </a:solidFill>
                <a:effectLst/>
              </a:rPr>
              <a:t>All the features that are created are independent of each other. </a:t>
            </a:r>
            <a:r>
              <a:rPr lang="en-US" dirty="0">
                <a:solidFill>
                  <a:srgbClr val="0E101A"/>
                </a:solidFill>
                <a:effectLst/>
              </a:rPr>
              <a:t>These new transformed features are called the </a:t>
            </a:r>
            <a:r>
              <a:rPr lang="en-US" b="1" dirty="0">
                <a:solidFill>
                  <a:srgbClr val="0E101A"/>
                </a:solidFill>
                <a:effectLst/>
              </a:rPr>
              <a:t>Principal Components</a:t>
            </a:r>
            <a:r>
              <a:rPr lang="en-US" dirty="0">
                <a:solidFill>
                  <a:srgbClr val="0E101A"/>
                </a:solidFill>
                <a:effectLst/>
              </a:rPr>
              <a:t>.</a:t>
            </a:r>
          </a:p>
          <a:p>
            <a:pPr>
              <a:spcBef>
                <a:spcPts val="0"/>
              </a:spcBef>
              <a:spcAft>
                <a:spcPts val="0"/>
              </a:spcAft>
              <a:buFont typeface="Wingdings" panose="05000000000000000000" pitchFamily="2" charset="2"/>
              <a:buChar char="v"/>
            </a:pPr>
            <a:endParaRPr lang="en-US" dirty="0">
              <a:solidFill>
                <a:srgbClr val="0E101A"/>
              </a:solidFill>
            </a:endParaRPr>
          </a:p>
          <a:p>
            <a:pPr>
              <a:spcBef>
                <a:spcPts val="0"/>
              </a:spcBef>
              <a:spcAft>
                <a:spcPts val="0"/>
              </a:spcAft>
              <a:buFont typeface="Wingdings" panose="05000000000000000000" pitchFamily="2" charset="2"/>
              <a:buChar char="v"/>
            </a:pPr>
            <a:r>
              <a:rPr lang="en-US" dirty="0">
                <a:solidFill>
                  <a:srgbClr val="0E101A"/>
                </a:solidFill>
                <a:effectLst/>
              </a:rPr>
              <a:t>It is one of the popular tools that is used for exploratory data analysis and predictive modelling. It is a technique to draw strong patterns from the given dataset by reducing the variances.</a:t>
            </a:r>
          </a:p>
        </p:txBody>
      </p:sp>
      <p:pic>
        <p:nvPicPr>
          <p:cNvPr id="4" name="Picture 3">
            <a:extLst>
              <a:ext uri="{FF2B5EF4-FFF2-40B4-BE49-F238E27FC236}">
                <a16:creationId xmlns:a16="http://schemas.microsoft.com/office/drawing/2014/main" id="{6EE086F2-12C2-423C-A5D8-EEE74FCA64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5670136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58806-8B28-49FE-8DE8-0D23C6A17DB4}"/>
              </a:ext>
            </a:extLst>
          </p:cNvPr>
          <p:cNvSpPr>
            <a:spLocks noGrp="1"/>
          </p:cNvSpPr>
          <p:nvPr>
            <p:ph type="title"/>
          </p:nvPr>
        </p:nvSpPr>
        <p:spPr>
          <a:xfrm>
            <a:off x="1097278" y="286603"/>
            <a:ext cx="10058401" cy="1150311"/>
          </a:xfrm>
        </p:spPr>
        <p:txBody>
          <a:bodyPr>
            <a:normAutofit/>
          </a:bodyPr>
          <a:lstStyle/>
          <a:p>
            <a:r>
              <a:rPr lang="en-IN" sz="2800" dirty="0">
                <a:latin typeface="Calibri" panose="020F0502020204030204" pitchFamily="34" charset="0"/>
              </a:rPr>
              <a:t>Un – supervised learning </a:t>
            </a:r>
            <a:endParaRPr lang="en-IN" sz="2800" dirty="0"/>
          </a:p>
        </p:txBody>
      </p:sp>
      <p:sp>
        <p:nvSpPr>
          <p:cNvPr id="3" name="Content Placeholder 2">
            <a:extLst>
              <a:ext uri="{FF2B5EF4-FFF2-40B4-BE49-F238E27FC236}">
                <a16:creationId xmlns:a16="http://schemas.microsoft.com/office/drawing/2014/main" id="{A4D8FE76-9566-4708-AA09-1553BA38086C}"/>
              </a:ext>
            </a:extLst>
          </p:cNvPr>
          <p:cNvSpPr>
            <a:spLocks noGrp="1"/>
          </p:cNvSpPr>
          <p:nvPr>
            <p:ph idx="1"/>
          </p:nvPr>
        </p:nvSpPr>
        <p:spPr>
          <a:xfrm>
            <a:off x="1097280" y="1718919"/>
            <a:ext cx="10058400" cy="4485938"/>
          </a:xfrm>
        </p:spPr>
        <p:txBody>
          <a:bodyPr>
            <a:normAutofit/>
          </a:bodyPr>
          <a:lstStyle/>
          <a:p>
            <a:pPr algn="l" rtl="0"/>
            <a:r>
              <a:rPr lang="en-US" b="1" i="0" u="sng" dirty="0">
                <a:solidFill>
                  <a:srgbClr val="000000"/>
                </a:solidFill>
                <a:effectLst/>
              </a:rPr>
              <a:t>Principal Component Analysis: </a:t>
            </a:r>
            <a:r>
              <a:rPr lang="en-US" b="0" i="0" dirty="0">
                <a:solidFill>
                  <a:srgbClr val="000000"/>
                </a:solidFill>
                <a:effectLst/>
              </a:rPr>
              <a:t>Principal component analysis, or PCA, is a dimensionality reduction method that is used to diminish the dimensionality of large datasets by converting a huge quantity of variables into a small one and keeping most of the information preserved. </a:t>
            </a:r>
          </a:p>
          <a:p>
            <a:pPr algn="just">
              <a:buFont typeface="Wingdings" panose="05000000000000000000" pitchFamily="2" charset="2"/>
              <a:buChar char="Ø"/>
            </a:pPr>
            <a:r>
              <a:rPr lang="en-US" b="0" i="0" dirty="0">
                <a:solidFill>
                  <a:srgbClr val="333333"/>
                </a:solidFill>
                <a:effectLst/>
              </a:rPr>
              <a:t> The PCA algorithm is based on some mathematical concepts such as: </a:t>
            </a:r>
            <a:r>
              <a:rPr lang="en-US" b="0" i="0" u="sng" dirty="0">
                <a:solidFill>
                  <a:srgbClr val="333333"/>
                </a:solidFill>
                <a:effectLst/>
              </a:rPr>
              <a:t>Variance</a:t>
            </a:r>
            <a:r>
              <a:rPr lang="en-US" b="0" i="0" u="sng" dirty="0">
                <a:solidFill>
                  <a:srgbClr val="000000"/>
                </a:solidFill>
                <a:effectLst/>
              </a:rPr>
              <a:t> and Covariance</a:t>
            </a:r>
            <a:r>
              <a:rPr lang="en-US" b="0" i="0" dirty="0">
                <a:solidFill>
                  <a:srgbClr val="000000"/>
                </a:solidFill>
                <a:effectLst/>
              </a:rPr>
              <a:t>, </a:t>
            </a:r>
            <a:r>
              <a:rPr lang="en-US" b="0" i="0" u="sng" dirty="0">
                <a:solidFill>
                  <a:srgbClr val="000000"/>
                </a:solidFill>
                <a:effectLst/>
              </a:rPr>
              <a:t>Eigenvalues and Eigen factors</a:t>
            </a:r>
            <a:r>
              <a:rPr lang="en-US" b="0" i="0" dirty="0">
                <a:solidFill>
                  <a:srgbClr val="000000"/>
                </a:solidFill>
                <a:effectLst/>
              </a:rPr>
              <a:t>.</a:t>
            </a:r>
          </a:p>
          <a:p>
            <a:pPr algn="just">
              <a:buFont typeface="Wingdings" panose="05000000000000000000" pitchFamily="2" charset="2"/>
              <a:buChar char="Ø"/>
            </a:pPr>
            <a:r>
              <a:rPr lang="en-US" b="0" i="0" dirty="0">
                <a:solidFill>
                  <a:srgbClr val="333333"/>
                </a:solidFill>
                <a:effectLst/>
              </a:rPr>
              <a:t>Some </a:t>
            </a:r>
            <a:r>
              <a:rPr lang="en-US" b="0" i="0" u="sng" dirty="0">
                <a:solidFill>
                  <a:srgbClr val="333333"/>
                </a:solidFill>
                <a:effectLst/>
              </a:rPr>
              <a:t>common terms used in PCA </a:t>
            </a:r>
            <a:r>
              <a:rPr lang="en-US" b="0" i="0" dirty="0">
                <a:solidFill>
                  <a:srgbClr val="333333"/>
                </a:solidFill>
                <a:effectLst/>
              </a:rPr>
              <a:t>algorithm:</a:t>
            </a:r>
          </a:p>
          <a:p>
            <a:pPr algn="just">
              <a:buFont typeface="Wingdings" panose="05000000000000000000" pitchFamily="2" charset="2"/>
              <a:buChar char="v"/>
            </a:pPr>
            <a:r>
              <a:rPr lang="en-US" b="1" i="0" dirty="0">
                <a:solidFill>
                  <a:srgbClr val="000000"/>
                </a:solidFill>
                <a:effectLst/>
              </a:rPr>
              <a:t>Dimensionality:</a:t>
            </a:r>
            <a:r>
              <a:rPr lang="en-US" b="0" i="0" dirty="0">
                <a:solidFill>
                  <a:srgbClr val="000000"/>
                </a:solidFill>
                <a:effectLst/>
              </a:rPr>
              <a:t> It is the number of features or variables present in the given dataset. More easily, it is the number of columns present in the dataset.</a:t>
            </a:r>
          </a:p>
          <a:p>
            <a:pPr algn="just">
              <a:buFont typeface="Wingdings" panose="05000000000000000000" pitchFamily="2" charset="2"/>
              <a:buChar char="v"/>
            </a:pPr>
            <a:r>
              <a:rPr lang="en-US" b="1" i="0" dirty="0">
                <a:solidFill>
                  <a:srgbClr val="000000"/>
                </a:solidFill>
                <a:effectLst/>
              </a:rPr>
              <a:t>Eigenvectors:</a:t>
            </a:r>
            <a:r>
              <a:rPr lang="en-US" b="0" i="0" dirty="0">
                <a:solidFill>
                  <a:srgbClr val="000000"/>
                </a:solidFill>
                <a:effectLst/>
              </a:rPr>
              <a:t> If there is a square matrix M, and a non-zero vector v is given. Then v will be eigenvector if Av is the scalar multiple of v.</a:t>
            </a:r>
          </a:p>
          <a:p>
            <a:pPr algn="just">
              <a:buFont typeface="Wingdings" panose="05000000000000000000" pitchFamily="2" charset="2"/>
              <a:buChar char="v"/>
            </a:pPr>
            <a:r>
              <a:rPr lang="en-US" b="1" i="0" dirty="0">
                <a:solidFill>
                  <a:srgbClr val="000000"/>
                </a:solidFill>
                <a:effectLst/>
              </a:rPr>
              <a:t>Covariance Matrix:</a:t>
            </a:r>
            <a:r>
              <a:rPr lang="en-US" b="0" i="0" dirty="0">
                <a:solidFill>
                  <a:srgbClr val="000000"/>
                </a:solidFill>
                <a:effectLst/>
              </a:rPr>
              <a:t> A matrix containing the covariance between the pair of variables is called the Covariance Matrix.</a:t>
            </a:r>
          </a:p>
          <a:p>
            <a:endParaRPr lang="en-IN" dirty="0"/>
          </a:p>
        </p:txBody>
      </p:sp>
      <p:pic>
        <p:nvPicPr>
          <p:cNvPr id="4" name="Picture 3">
            <a:extLst>
              <a:ext uri="{FF2B5EF4-FFF2-40B4-BE49-F238E27FC236}">
                <a16:creationId xmlns:a16="http://schemas.microsoft.com/office/drawing/2014/main" id="{C0EF1A85-2DAF-45A6-8BBC-4CCFB88A24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37600648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34200-4E79-4D14-A4CB-348A08864533}"/>
              </a:ext>
            </a:extLst>
          </p:cNvPr>
          <p:cNvSpPr>
            <a:spLocks noGrp="1"/>
          </p:cNvSpPr>
          <p:nvPr>
            <p:ph type="title"/>
          </p:nvPr>
        </p:nvSpPr>
        <p:spPr/>
        <p:txBody>
          <a:bodyPr>
            <a:normAutofit/>
          </a:bodyPr>
          <a:lstStyle/>
          <a:p>
            <a:r>
              <a:rPr lang="en-IN" sz="2800" dirty="0">
                <a:latin typeface="Calibri" panose="020F0502020204030204" pitchFamily="34" charset="0"/>
              </a:rPr>
              <a:t>Un – supervised learning </a:t>
            </a:r>
            <a:endParaRPr lang="en-IN" sz="2800" dirty="0"/>
          </a:p>
        </p:txBody>
      </p:sp>
      <p:sp>
        <p:nvSpPr>
          <p:cNvPr id="5" name="Content Placeholder 4">
            <a:extLst>
              <a:ext uri="{FF2B5EF4-FFF2-40B4-BE49-F238E27FC236}">
                <a16:creationId xmlns:a16="http://schemas.microsoft.com/office/drawing/2014/main" id="{638C177A-6599-4053-A64F-D899BEDF1680}"/>
              </a:ext>
            </a:extLst>
          </p:cNvPr>
          <p:cNvSpPr>
            <a:spLocks noGrp="1"/>
          </p:cNvSpPr>
          <p:nvPr>
            <p:ph sz="half" idx="1"/>
          </p:nvPr>
        </p:nvSpPr>
        <p:spPr>
          <a:xfrm>
            <a:off x="1097279" y="1845733"/>
            <a:ext cx="5438820" cy="4461761"/>
          </a:xfrm>
        </p:spPr>
        <p:txBody>
          <a:bodyPr>
            <a:normAutofit fontScale="92500" lnSpcReduction="10000"/>
          </a:bodyPr>
          <a:lstStyle/>
          <a:p>
            <a:pPr>
              <a:spcBef>
                <a:spcPts val="0"/>
              </a:spcBef>
              <a:spcAft>
                <a:spcPts val="0"/>
              </a:spcAft>
              <a:buFont typeface="Wingdings" panose="05000000000000000000" pitchFamily="2" charset="2"/>
              <a:buChar char="ü"/>
            </a:pPr>
            <a:r>
              <a:rPr lang="en-US" u="sng" dirty="0">
                <a:solidFill>
                  <a:srgbClr val="0E101A"/>
                </a:solidFill>
                <a:effectLst/>
              </a:rPr>
              <a:t>Normalization</a:t>
            </a:r>
            <a:r>
              <a:rPr lang="en-US" dirty="0">
                <a:solidFill>
                  <a:srgbClr val="0E101A"/>
                </a:solidFill>
                <a:effectLst/>
              </a:rPr>
              <a:t> of data is very</a:t>
            </a:r>
            <a:r>
              <a:rPr lang="en-US" u="sng" dirty="0">
                <a:solidFill>
                  <a:srgbClr val="0E101A"/>
                </a:solidFill>
                <a:effectLst/>
              </a:rPr>
              <a:t> necessary </a:t>
            </a:r>
            <a:r>
              <a:rPr lang="en-US" dirty="0">
                <a:solidFill>
                  <a:srgbClr val="0E101A"/>
                </a:solidFill>
                <a:effectLst/>
              </a:rPr>
              <a:t>to apply </a:t>
            </a:r>
            <a:r>
              <a:rPr lang="en-US" u="sng" dirty="0">
                <a:solidFill>
                  <a:srgbClr val="0E101A"/>
                </a:solidFill>
                <a:effectLst/>
              </a:rPr>
              <a:t>PCA</a:t>
            </a:r>
            <a:r>
              <a:rPr lang="en-US" dirty="0">
                <a:solidFill>
                  <a:srgbClr val="0E101A"/>
                </a:solidFill>
                <a:effectLst/>
              </a:rPr>
              <a:t>. Unscaled data can cause problems in the relative comparison of the dataset. </a:t>
            </a:r>
            <a:endParaRPr lang="en-IN" dirty="0">
              <a:solidFill>
                <a:srgbClr val="0E101A"/>
              </a:solidFill>
              <a:effectLst/>
            </a:endParaRPr>
          </a:p>
          <a:p>
            <a:pPr marL="0" indent="0">
              <a:spcBef>
                <a:spcPts val="0"/>
              </a:spcBef>
              <a:spcAft>
                <a:spcPts val="0"/>
              </a:spcAft>
              <a:buNone/>
            </a:pPr>
            <a:endParaRPr lang="en-IN" b="1" u="sng" dirty="0">
              <a:solidFill>
                <a:srgbClr val="0E101A"/>
              </a:solidFill>
              <a:effectLst/>
            </a:endParaRPr>
          </a:p>
          <a:p>
            <a:pPr>
              <a:spcBef>
                <a:spcPts val="0"/>
              </a:spcBef>
              <a:spcAft>
                <a:spcPts val="0"/>
              </a:spcAft>
              <a:buFont typeface="Wingdings" panose="05000000000000000000" pitchFamily="2" charset="2"/>
              <a:buChar char="Ø"/>
            </a:pPr>
            <a:r>
              <a:rPr lang="en-IN" b="1" u="sng" dirty="0">
                <a:solidFill>
                  <a:srgbClr val="0E101A"/>
                </a:solidFill>
                <a:effectLst/>
              </a:rPr>
              <a:t>Code:</a:t>
            </a:r>
          </a:p>
          <a:p>
            <a:pPr>
              <a:spcBef>
                <a:spcPts val="0"/>
              </a:spcBef>
              <a:spcAft>
                <a:spcPts val="0"/>
              </a:spcAft>
            </a:pPr>
            <a:endParaRPr lang="en-IN" b="1" u="sng" dirty="0">
              <a:solidFill>
                <a:srgbClr val="0E101A"/>
              </a:solidFill>
              <a:effectLst/>
            </a:endParaRPr>
          </a:p>
          <a:p>
            <a:pPr>
              <a:spcBef>
                <a:spcPts val="0"/>
              </a:spcBef>
              <a:spcAft>
                <a:spcPts val="0"/>
              </a:spcAft>
            </a:pPr>
            <a:r>
              <a:rPr lang="en-IN" dirty="0">
                <a:solidFill>
                  <a:srgbClr val="0E101A"/>
                </a:solidFill>
                <a:effectLst/>
              </a:rPr>
              <a:t>from sklearn.decomposition import PCA</a:t>
            </a:r>
          </a:p>
          <a:p>
            <a:pPr>
              <a:spcBef>
                <a:spcPts val="0"/>
              </a:spcBef>
              <a:spcAft>
                <a:spcPts val="0"/>
              </a:spcAft>
            </a:pPr>
            <a:endParaRPr lang="en-IN" dirty="0">
              <a:solidFill>
                <a:srgbClr val="0E101A"/>
              </a:solidFill>
              <a:effectLst/>
            </a:endParaRPr>
          </a:p>
          <a:p>
            <a:pPr>
              <a:spcBef>
                <a:spcPts val="0"/>
              </a:spcBef>
              <a:spcAft>
                <a:spcPts val="0"/>
              </a:spcAft>
            </a:pPr>
            <a:r>
              <a:rPr lang="en-IN" dirty="0">
                <a:solidFill>
                  <a:srgbClr val="0E101A"/>
                </a:solidFill>
                <a:effectLst/>
              </a:rPr>
              <a:t>pca = PCA(n_components=2)</a:t>
            </a:r>
          </a:p>
          <a:p>
            <a:pPr>
              <a:spcBef>
                <a:spcPts val="0"/>
              </a:spcBef>
              <a:spcAft>
                <a:spcPts val="0"/>
              </a:spcAft>
            </a:pPr>
            <a:endParaRPr lang="en-IN" dirty="0">
              <a:solidFill>
                <a:srgbClr val="0E101A"/>
              </a:solidFill>
              <a:effectLst/>
            </a:endParaRPr>
          </a:p>
          <a:p>
            <a:pPr>
              <a:spcBef>
                <a:spcPts val="0"/>
              </a:spcBef>
              <a:spcAft>
                <a:spcPts val="0"/>
              </a:spcAft>
            </a:pPr>
            <a:r>
              <a:rPr lang="en-IN" dirty="0">
                <a:solidFill>
                  <a:srgbClr val="0E101A"/>
                </a:solidFill>
                <a:effectLst/>
              </a:rPr>
              <a:t>principalComponents = pca.fit_transform(x)</a:t>
            </a:r>
          </a:p>
          <a:p>
            <a:pPr>
              <a:spcBef>
                <a:spcPts val="0"/>
              </a:spcBef>
              <a:spcAft>
                <a:spcPts val="0"/>
              </a:spcAft>
            </a:pPr>
            <a:endParaRPr lang="en-IN" dirty="0">
              <a:solidFill>
                <a:srgbClr val="0E101A"/>
              </a:solidFill>
              <a:effectLst/>
            </a:endParaRPr>
          </a:p>
          <a:p>
            <a:pPr>
              <a:spcBef>
                <a:spcPts val="0"/>
              </a:spcBef>
              <a:spcAft>
                <a:spcPts val="0"/>
              </a:spcAft>
            </a:pPr>
            <a:r>
              <a:rPr lang="en-IN" dirty="0">
                <a:solidFill>
                  <a:srgbClr val="0E101A"/>
                </a:solidFill>
                <a:effectLst/>
              </a:rPr>
              <a:t>principalDf = pd.DataFrame(data = principalComponents , columns = ['principal component 1', 'principal component 2'])</a:t>
            </a:r>
          </a:p>
          <a:p>
            <a:pPr>
              <a:spcBef>
                <a:spcPts val="0"/>
              </a:spcBef>
              <a:spcAft>
                <a:spcPts val="0"/>
              </a:spcAft>
            </a:pPr>
            <a:br>
              <a:rPr lang="en-IN" dirty="0">
                <a:solidFill>
                  <a:srgbClr val="0E101A"/>
                </a:solidFill>
                <a:effectLst/>
              </a:rPr>
            </a:br>
            <a:endParaRPr lang="en-IN" dirty="0">
              <a:solidFill>
                <a:srgbClr val="0E101A"/>
              </a:solidFill>
              <a:effectLst/>
            </a:endParaRPr>
          </a:p>
          <a:p>
            <a:pPr>
              <a:spcBef>
                <a:spcPts val="0"/>
              </a:spcBef>
              <a:spcAft>
                <a:spcPts val="0"/>
              </a:spcAft>
            </a:pPr>
            <a:r>
              <a:rPr lang="en-IN" dirty="0">
                <a:solidFill>
                  <a:srgbClr val="0E101A"/>
                </a:solidFill>
                <a:effectLst/>
              </a:rPr>
              <a:t>finalDf = pd.concat([principalDf, df[['target']]], axis = 1)</a:t>
            </a:r>
          </a:p>
          <a:p>
            <a:endParaRPr lang="en-IN" dirty="0"/>
          </a:p>
        </p:txBody>
      </p:sp>
      <p:pic>
        <p:nvPicPr>
          <p:cNvPr id="4" name="Picture 3">
            <a:extLst>
              <a:ext uri="{FF2B5EF4-FFF2-40B4-BE49-F238E27FC236}">
                <a16:creationId xmlns:a16="http://schemas.microsoft.com/office/drawing/2014/main" id="{68B53A41-ABE9-4C08-AC71-4A06AA43E9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pic>
        <p:nvPicPr>
          <p:cNvPr id="4098" name="Picture 2">
            <a:extLst>
              <a:ext uri="{FF2B5EF4-FFF2-40B4-BE49-F238E27FC236}">
                <a16:creationId xmlns:a16="http://schemas.microsoft.com/office/drawing/2014/main" id="{1E7E1B97-B2EB-4B64-AE06-862FD2892D9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36099" y="1845734"/>
            <a:ext cx="4558620" cy="2276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1249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174BF-00B5-4909-8FEB-7AEAAE635ED9}"/>
              </a:ext>
            </a:extLst>
          </p:cNvPr>
          <p:cNvSpPr>
            <a:spLocks noGrp="1"/>
          </p:cNvSpPr>
          <p:nvPr>
            <p:ph type="title"/>
          </p:nvPr>
        </p:nvSpPr>
        <p:spPr>
          <a:xfrm>
            <a:off x="1097280" y="286603"/>
            <a:ext cx="10058400" cy="1196964"/>
          </a:xfrm>
        </p:spPr>
        <p:txBody>
          <a:bodyPr>
            <a:normAutofit/>
          </a:bodyPr>
          <a:lstStyle/>
          <a:p>
            <a:r>
              <a:rPr lang="en-IN" sz="2800" dirty="0">
                <a:latin typeface="Calibri" panose="020F0502020204030204" pitchFamily="34" charset="0"/>
              </a:rPr>
              <a:t>Un – supervised learning </a:t>
            </a:r>
            <a:endParaRPr lang="en-IN" sz="2800" dirty="0"/>
          </a:p>
        </p:txBody>
      </p:sp>
      <p:sp>
        <p:nvSpPr>
          <p:cNvPr id="3" name="Content Placeholder 2">
            <a:extLst>
              <a:ext uri="{FF2B5EF4-FFF2-40B4-BE49-F238E27FC236}">
                <a16:creationId xmlns:a16="http://schemas.microsoft.com/office/drawing/2014/main" id="{8D5B8891-49CC-4EA4-9A5F-9307D3ED2BDA}"/>
              </a:ext>
            </a:extLst>
          </p:cNvPr>
          <p:cNvSpPr>
            <a:spLocks noGrp="1"/>
          </p:cNvSpPr>
          <p:nvPr>
            <p:ph idx="1"/>
          </p:nvPr>
        </p:nvSpPr>
        <p:spPr>
          <a:xfrm>
            <a:off x="1097280" y="1845733"/>
            <a:ext cx="10058400" cy="4424437"/>
          </a:xfrm>
        </p:spPr>
        <p:txBody>
          <a:bodyPr>
            <a:normAutofit fontScale="92500" lnSpcReduction="10000"/>
          </a:bodyPr>
          <a:lstStyle/>
          <a:p>
            <a:pPr>
              <a:spcBef>
                <a:spcPts val="0"/>
              </a:spcBef>
              <a:spcAft>
                <a:spcPts val="0"/>
              </a:spcAft>
            </a:pPr>
            <a:r>
              <a:rPr lang="en-US" b="1" u="sng" dirty="0">
                <a:solidFill>
                  <a:srgbClr val="0E101A"/>
                </a:solidFill>
                <a:effectLst/>
              </a:rPr>
              <a:t>When to Use PCA</a:t>
            </a:r>
            <a:r>
              <a:rPr lang="en-US" b="1" dirty="0">
                <a:solidFill>
                  <a:srgbClr val="0E101A"/>
                </a:solidFill>
                <a:effectLst/>
              </a:rPr>
              <a:t>?</a:t>
            </a:r>
          </a:p>
          <a:p>
            <a:pPr>
              <a:spcBef>
                <a:spcPts val="0"/>
              </a:spcBef>
              <a:spcAft>
                <a:spcPts val="0"/>
              </a:spcAft>
            </a:pPr>
            <a:endParaRPr lang="en-US" b="1" dirty="0">
              <a:solidFill>
                <a:srgbClr val="0E101A"/>
              </a:solidFill>
              <a:effectLst/>
            </a:endParaRPr>
          </a:p>
          <a:p>
            <a:pPr>
              <a:spcBef>
                <a:spcPts val="0"/>
              </a:spcBef>
              <a:spcAft>
                <a:spcPts val="0"/>
              </a:spcAft>
            </a:pPr>
            <a:r>
              <a:rPr lang="en-US" dirty="0">
                <a:solidFill>
                  <a:srgbClr val="0E101A"/>
                </a:solidFill>
                <a:effectLst/>
              </a:rPr>
              <a:t>﻿</a:t>
            </a:r>
            <a:r>
              <a:rPr lang="en-US" b="1" dirty="0">
                <a:solidFill>
                  <a:srgbClr val="0E101A"/>
                </a:solidFill>
                <a:effectLst/>
              </a:rPr>
              <a:t>Case:1 </a:t>
            </a:r>
            <a:r>
              <a:rPr lang="en-US" dirty="0">
                <a:solidFill>
                  <a:srgbClr val="0E101A"/>
                </a:solidFill>
                <a:effectLst/>
              </a:rPr>
              <a:t>When you want to lower down the number of variables, but you are unable to identify which variable you don't want to keep in consideration.</a:t>
            </a:r>
          </a:p>
          <a:p>
            <a:pPr>
              <a:spcBef>
                <a:spcPts val="0"/>
              </a:spcBef>
              <a:spcAft>
                <a:spcPts val="0"/>
              </a:spcAft>
            </a:pPr>
            <a:endParaRPr lang="en-US" dirty="0">
              <a:solidFill>
                <a:srgbClr val="0E101A"/>
              </a:solidFill>
              <a:effectLst/>
            </a:endParaRPr>
          </a:p>
          <a:p>
            <a:pPr>
              <a:spcBef>
                <a:spcPts val="0"/>
              </a:spcBef>
              <a:spcAft>
                <a:spcPts val="0"/>
              </a:spcAft>
            </a:pPr>
            <a:r>
              <a:rPr lang="en-US" b="1" dirty="0">
                <a:solidFill>
                  <a:srgbClr val="0E101A"/>
                </a:solidFill>
                <a:effectLst/>
              </a:rPr>
              <a:t>Case:2 </a:t>
            </a:r>
            <a:r>
              <a:rPr lang="en-US" dirty="0">
                <a:solidFill>
                  <a:srgbClr val="0E101A"/>
                </a:solidFill>
                <a:effectLst/>
              </a:rPr>
              <a:t>When you want to check if the variables are independent of each other.</a:t>
            </a:r>
          </a:p>
          <a:p>
            <a:pPr>
              <a:spcBef>
                <a:spcPts val="0"/>
              </a:spcBef>
              <a:spcAft>
                <a:spcPts val="0"/>
              </a:spcAft>
            </a:pPr>
            <a:endParaRPr lang="en-US" dirty="0">
              <a:solidFill>
                <a:srgbClr val="0E101A"/>
              </a:solidFill>
              <a:effectLst/>
            </a:endParaRPr>
          </a:p>
          <a:p>
            <a:pPr>
              <a:spcBef>
                <a:spcPts val="0"/>
              </a:spcBef>
              <a:spcAft>
                <a:spcPts val="0"/>
              </a:spcAft>
              <a:buFont typeface="Wingdings" panose="05000000000000000000" pitchFamily="2" charset="2"/>
              <a:buChar char="Ø"/>
            </a:pPr>
            <a:r>
              <a:rPr lang="en-US" b="1" u="sng" dirty="0">
                <a:solidFill>
                  <a:srgbClr val="0E101A"/>
                </a:solidFill>
                <a:effectLst/>
              </a:rPr>
              <a:t>Principal Component Analysis Mechanism</a:t>
            </a:r>
          </a:p>
          <a:p>
            <a:pPr marL="0" indent="0">
              <a:spcBef>
                <a:spcPts val="0"/>
              </a:spcBef>
              <a:spcAft>
                <a:spcPts val="0"/>
              </a:spcAft>
              <a:buNone/>
            </a:pPr>
            <a:endParaRPr lang="en-US" b="0" dirty="0">
              <a:solidFill>
                <a:srgbClr val="0E101A"/>
              </a:solidFill>
              <a:effectLst/>
            </a:endParaRPr>
          </a:p>
          <a:p>
            <a:pPr>
              <a:spcBef>
                <a:spcPts val="0"/>
              </a:spcBef>
              <a:spcAft>
                <a:spcPts val="0"/>
              </a:spcAft>
              <a:buFont typeface="Wingdings" panose="05000000000000000000" pitchFamily="2" charset="2"/>
              <a:buChar char="Ø"/>
            </a:pPr>
            <a:r>
              <a:rPr lang="en-US" dirty="0">
                <a:solidFill>
                  <a:srgbClr val="0E101A"/>
                </a:solidFill>
                <a:effectLst/>
              </a:rPr>
              <a:t> </a:t>
            </a:r>
            <a:r>
              <a:rPr lang="en-US" b="1" u="sng" dirty="0">
                <a:solidFill>
                  <a:srgbClr val="0E101A"/>
                </a:solidFill>
                <a:effectLst/>
              </a:rPr>
              <a:t>Steps for PCA</a:t>
            </a:r>
          </a:p>
          <a:p>
            <a:pPr>
              <a:spcBef>
                <a:spcPts val="0"/>
              </a:spcBef>
              <a:spcAft>
                <a:spcPts val="0"/>
              </a:spcAft>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 Initially start with standardization of data. </a:t>
            </a:r>
          </a:p>
          <a:p>
            <a:pPr>
              <a:spcBef>
                <a:spcPts val="0"/>
              </a:spcBef>
              <a:spcAft>
                <a:spcPts val="0"/>
              </a:spcAft>
              <a:buFont typeface="Wingdings" panose="05000000000000000000" pitchFamily="2" charset="2"/>
              <a:buChar char="v"/>
            </a:pPr>
            <a:r>
              <a:rPr lang="en-US" dirty="0">
                <a:solidFill>
                  <a:srgbClr val="0E101A"/>
                </a:solidFill>
                <a:effectLst/>
              </a:rPr>
              <a:t>Create a correlation matrix or covariance matrix for all the desired dimensions.</a:t>
            </a:r>
          </a:p>
          <a:p>
            <a:pPr>
              <a:spcBef>
                <a:spcPts val="0"/>
              </a:spcBef>
              <a:spcAft>
                <a:spcPts val="0"/>
              </a:spcAft>
              <a:buFont typeface="Wingdings" panose="05000000000000000000" pitchFamily="2" charset="2"/>
              <a:buChar char="v"/>
            </a:pPr>
            <a:r>
              <a:rPr lang="en-US" dirty="0">
                <a:solidFill>
                  <a:srgbClr val="0E101A"/>
                </a:solidFill>
                <a:effectLst/>
              </a:rPr>
              <a:t>Calculate eigenvectors that are the principal component and respective eigenvalues that apprehend the magnitude of variance. </a:t>
            </a:r>
          </a:p>
          <a:p>
            <a:pPr>
              <a:spcBef>
                <a:spcPts val="0"/>
              </a:spcBef>
              <a:spcAft>
                <a:spcPts val="0"/>
              </a:spcAft>
              <a:buFont typeface="Wingdings" panose="05000000000000000000" pitchFamily="2" charset="2"/>
              <a:buChar char="v"/>
            </a:pPr>
            <a:r>
              <a:rPr lang="en-US" dirty="0">
                <a:solidFill>
                  <a:srgbClr val="0E101A"/>
                </a:solidFill>
                <a:effectLst/>
              </a:rPr>
              <a:t>Arrange the eigenpairs in decreasing order of respective eigenvalues and pick the value which has the maximum value, this is the first principal component that protects the maximum information from the original data.</a:t>
            </a:r>
          </a:p>
          <a:p>
            <a:endParaRPr lang="en-IN" dirty="0"/>
          </a:p>
        </p:txBody>
      </p:sp>
      <p:pic>
        <p:nvPicPr>
          <p:cNvPr id="4" name="Picture 3">
            <a:extLst>
              <a:ext uri="{FF2B5EF4-FFF2-40B4-BE49-F238E27FC236}">
                <a16:creationId xmlns:a16="http://schemas.microsoft.com/office/drawing/2014/main" id="{5A918D8A-0A4B-4FA3-ABA3-E4164AF998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3047202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5BD0D-6776-4E51-8CF4-D2866D6778E3}"/>
              </a:ext>
            </a:extLst>
          </p:cNvPr>
          <p:cNvSpPr>
            <a:spLocks noGrp="1"/>
          </p:cNvSpPr>
          <p:nvPr>
            <p:ph type="title"/>
          </p:nvPr>
        </p:nvSpPr>
        <p:spPr>
          <a:xfrm>
            <a:off x="1097280" y="286604"/>
            <a:ext cx="10058400" cy="1234286"/>
          </a:xfrm>
        </p:spPr>
        <p:txBody>
          <a:bodyPr>
            <a:normAutofit/>
          </a:bodyPr>
          <a:lstStyle/>
          <a:p>
            <a:r>
              <a:rPr lang="en-IN" sz="2800" dirty="0">
                <a:latin typeface="Calibri" panose="020F0502020204030204" pitchFamily="34" charset="0"/>
              </a:rPr>
              <a:t>Un – supervised learning </a:t>
            </a:r>
            <a:endParaRPr lang="en-IN" sz="2800" dirty="0"/>
          </a:p>
        </p:txBody>
      </p:sp>
      <p:sp>
        <p:nvSpPr>
          <p:cNvPr id="3" name="Content Placeholder 2">
            <a:extLst>
              <a:ext uri="{FF2B5EF4-FFF2-40B4-BE49-F238E27FC236}">
                <a16:creationId xmlns:a16="http://schemas.microsoft.com/office/drawing/2014/main" id="{7F71AC6D-504A-4B2A-A905-693AE10214A7}"/>
              </a:ext>
            </a:extLst>
          </p:cNvPr>
          <p:cNvSpPr>
            <a:spLocks noGrp="1"/>
          </p:cNvSpPr>
          <p:nvPr>
            <p:ph idx="1"/>
          </p:nvPr>
        </p:nvSpPr>
        <p:spPr>
          <a:xfrm>
            <a:off x="1097280" y="1845733"/>
            <a:ext cx="10058400" cy="4536405"/>
          </a:xfrm>
        </p:spPr>
        <p:txBody>
          <a:bodyPr>
            <a:normAutofit fontScale="92500" lnSpcReduction="10000"/>
          </a:bodyPr>
          <a:lstStyle/>
          <a:p>
            <a:pPr>
              <a:spcBef>
                <a:spcPts val="0"/>
              </a:spcBef>
              <a:spcAft>
                <a:spcPts val="0"/>
              </a:spcAft>
            </a:pPr>
            <a:r>
              <a:rPr lang="en-US" b="1" u="sng" dirty="0">
                <a:solidFill>
                  <a:srgbClr val="0E101A"/>
                </a:solidFill>
                <a:effectLst/>
              </a:rPr>
              <a:t>Advantages of PCA:</a:t>
            </a:r>
          </a:p>
          <a:p>
            <a:pPr>
              <a:spcBef>
                <a:spcPts val="0"/>
              </a:spcBef>
              <a:spcAft>
                <a:spcPts val="0"/>
              </a:spcAft>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PCA improves the performance of the ML algorithm as it eliminates correlated variables.</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PCA helps in overcoming data overfitting issues by decreasing the number of features.</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Reduction of noise since the maximum variation basis is chosen and so the small variations in the background are ignored automatically.</a:t>
            </a:r>
          </a:p>
          <a:p>
            <a:pPr>
              <a:spcBef>
                <a:spcPts val="0"/>
              </a:spcBef>
              <a:spcAft>
                <a:spcPts val="0"/>
              </a:spcAft>
            </a:pPr>
            <a:endParaRPr lang="en-US" dirty="0">
              <a:solidFill>
                <a:srgbClr val="0E101A"/>
              </a:solidFill>
              <a:effectLst/>
            </a:endParaRPr>
          </a:p>
          <a:p>
            <a:pPr>
              <a:spcBef>
                <a:spcPts val="0"/>
              </a:spcBef>
              <a:spcAft>
                <a:spcPts val="0"/>
              </a:spcAft>
            </a:pPr>
            <a:r>
              <a:rPr lang="en-US" b="1" u="sng" dirty="0">
                <a:solidFill>
                  <a:srgbClr val="0E101A"/>
                </a:solidFill>
                <a:effectLst/>
              </a:rPr>
              <a:t>Disadvantages of PCA:</a:t>
            </a:r>
          </a:p>
          <a:p>
            <a:pPr>
              <a:spcBef>
                <a:spcPts val="0"/>
              </a:spcBef>
              <a:spcAft>
                <a:spcPts val="0"/>
              </a:spcAft>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 It is difficult to evaluate the covariance in a proper way.</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Data needs to be standardized before implementing PCA else it becomes difficult to identify optimal principal components.</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Though PCA covers maximum variance amid data features, sometimes it may skip a bit of information in comparison to the actual list of features.</a:t>
            </a:r>
          </a:p>
          <a:p>
            <a:endParaRPr lang="en-IN" dirty="0"/>
          </a:p>
        </p:txBody>
      </p:sp>
      <p:pic>
        <p:nvPicPr>
          <p:cNvPr id="4" name="Picture 3">
            <a:extLst>
              <a:ext uri="{FF2B5EF4-FFF2-40B4-BE49-F238E27FC236}">
                <a16:creationId xmlns:a16="http://schemas.microsoft.com/office/drawing/2014/main" id="{4326F0ED-9316-42B2-A50E-CAE82197C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7079836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B65EF-4156-4836-9102-C6850AD9A4E1}"/>
              </a:ext>
            </a:extLst>
          </p:cNvPr>
          <p:cNvSpPr>
            <a:spLocks noGrp="1"/>
          </p:cNvSpPr>
          <p:nvPr>
            <p:ph type="title"/>
          </p:nvPr>
        </p:nvSpPr>
        <p:spPr>
          <a:xfrm>
            <a:off x="1097280" y="286603"/>
            <a:ext cx="10058400" cy="1168973"/>
          </a:xfrm>
        </p:spPr>
        <p:txBody>
          <a:bodyPr>
            <a:normAutofit/>
          </a:bodyPr>
          <a:lstStyle/>
          <a:p>
            <a:r>
              <a:rPr lang="en-IN" sz="2800" dirty="0">
                <a:latin typeface="Calibri" panose="020F0502020204030204" pitchFamily="34" charset="0"/>
              </a:rPr>
              <a:t>Un – supervised learning </a:t>
            </a:r>
            <a:endParaRPr lang="en-IN" sz="2800" dirty="0"/>
          </a:p>
        </p:txBody>
      </p:sp>
      <p:sp>
        <p:nvSpPr>
          <p:cNvPr id="3" name="Content Placeholder 2">
            <a:extLst>
              <a:ext uri="{FF2B5EF4-FFF2-40B4-BE49-F238E27FC236}">
                <a16:creationId xmlns:a16="http://schemas.microsoft.com/office/drawing/2014/main" id="{B76C265B-4FFC-4AF0-ADCA-AE144F2D459E}"/>
              </a:ext>
            </a:extLst>
          </p:cNvPr>
          <p:cNvSpPr>
            <a:spLocks noGrp="1"/>
          </p:cNvSpPr>
          <p:nvPr>
            <p:ph idx="1"/>
          </p:nvPr>
        </p:nvSpPr>
        <p:spPr>
          <a:xfrm>
            <a:off x="1097280" y="1845734"/>
            <a:ext cx="10058400" cy="4639042"/>
          </a:xfrm>
        </p:spPr>
        <p:txBody>
          <a:bodyPr>
            <a:normAutofit lnSpcReduction="10000"/>
          </a:bodyPr>
          <a:lstStyle/>
          <a:p>
            <a:pPr>
              <a:spcBef>
                <a:spcPts val="0"/>
              </a:spcBef>
              <a:spcAft>
                <a:spcPts val="0"/>
              </a:spcAft>
            </a:pPr>
            <a:r>
              <a:rPr lang="en-US" b="1" u="sng" dirty="0">
                <a:solidFill>
                  <a:srgbClr val="0E101A"/>
                </a:solidFill>
                <a:effectLst/>
              </a:rPr>
              <a:t>Applications of PCA</a:t>
            </a:r>
            <a:r>
              <a:rPr lang="en-US" b="1" dirty="0">
                <a:solidFill>
                  <a:srgbClr val="0E101A"/>
                </a:solidFill>
                <a:effectLst/>
              </a:rPr>
              <a:t>:</a:t>
            </a:r>
            <a:r>
              <a:rPr lang="en-US" dirty="0">
                <a:solidFill>
                  <a:srgbClr val="0E101A"/>
                </a:solidFill>
              </a:rPr>
              <a:t> </a:t>
            </a:r>
            <a:r>
              <a:rPr lang="en-US" dirty="0">
                <a:solidFill>
                  <a:srgbClr val="0E101A"/>
                </a:solidFill>
                <a:effectLst/>
              </a:rPr>
              <a:t>Data is generated in many sectors, and there is a need to analyze data for the growth of any firm/company. PCA will help in reducing the dimensions of the data, thus making it easier to analyze. </a:t>
            </a:r>
          </a:p>
          <a:p>
            <a:pPr>
              <a:spcBef>
                <a:spcPts val="0"/>
              </a:spcBef>
              <a:spcAft>
                <a:spcPts val="0"/>
              </a:spcAft>
            </a:pPr>
            <a:endParaRPr lang="en-US" dirty="0">
              <a:solidFill>
                <a:srgbClr val="0E101A"/>
              </a:solidFill>
              <a:effectLst/>
            </a:endParaRPr>
          </a:p>
          <a:p>
            <a:pPr>
              <a:spcBef>
                <a:spcPts val="0"/>
              </a:spcBef>
              <a:spcAft>
                <a:spcPts val="0"/>
              </a:spcAft>
              <a:buFont typeface="Wingdings" panose="05000000000000000000" pitchFamily="2" charset="2"/>
              <a:buChar char="Ø"/>
            </a:pPr>
            <a:r>
              <a:rPr lang="en-US" u="sng" dirty="0">
                <a:solidFill>
                  <a:srgbClr val="0E101A"/>
                </a:solidFill>
                <a:effectLst/>
              </a:rPr>
              <a:t>The applications of PCA are:</a:t>
            </a:r>
          </a:p>
          <a:p>
            <a:pPr>
              <a:spcBef>
                <a:spcPts val="0"/>
              </a:spcBef>
              <a:spcAft>
                <a:spcPts val="0"/>
              </a:spcAft>
            </a:pPr>
            <a:endParaRPr lang="en-US" u="sng"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 PCA is mainly used as the dimensionality reduction technique in various AI applications such </a:t>
            </a:r>
            <a:r>
              <a:rPr lang="en-US" b="1" dirty="0">
                <a:solidFill>
                  <a:srgbClr val="0E101A"/>
                </a:solidFill>
                <a:effectLst/>
              </a:rPr>
              <a:t>as computer vision, image compression, etc.</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It can also be used for finding hidden patterns if data has high dimensions. Some fields where PCA is used are Finance, data mining, medical, etc.</a:t>
            </a:r>
          </a:p>
          <a:p>
            <a:pPr>
              <a:spcBef>
                <a:spcPts val="0"/>
              </a:spcBef>
              <a:spcAft>
                <a:spcPts val="0"/>
              </a:spcAft>
              <a:buFont typeface="Arial" panose="020B0604020202020204" pitchFamily="34" charset="0"/>
              <a:buChar char="•"/>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Finance – PCA is used in the finance sector for reducing the dimensionality of data to create fixed income portfolios.</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Medical – PCA is used on a lot of medical data to find the correlation among different variables. For example, doctors use PCA to show the correlation between cholesterol &amp; low-density lipoprotein.</a:t>
            </a:r>
          </a:p>
          <a:p>
            <a:endParaRPr lang="en-IN" dirty="0"/>
          </a:p>
        </p:txBody>
      </p:sp>
      <p:pic>
        <p:nvPicPr>
          <p:cNvPr id="4" name="Picture 3">
            <a:extLst>
              <a:ext uri="{FF2B5EF4-FFF2-40B4-BE49-F238E27FC236}">
                <a16:creationId xmlns:a16="http://schemas.microsoft.com/office/drawing/2014/main" id="{BBF1475E-AB02-4012-B2D2-5F4472D72F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996" y="1"/>
            <a:ext cx="3079723" cy="1718917"/>
          </a:xfrm>
          <a:prstGeom prst="rect">
            <a:avLst/>
          </a:prstGeom>
        </p:spPr>
      </p:pic>
    </p:spTree>
    <p:extLst>
      <p:ext uri="{BB962C8B-B14F-4D97-AF65-F5344CB8AC3E}">
        <p14:creationId xmlns:p14="http://schemas.microsoft.com/office/powerpoint/2010/main" val="581778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E3B58-4824-4278-8EB9-91EC8F3FACCB}"/>
              </a:ext>
            </a:extLst>
          </p:cNvPr>
          <p:cNvSpPr>
            <a:spLocks noGrp="1"/>
          </p:cNvSpPr>
          <p:nvPr>
            <p:ph type="title"/>
          </p:nvPr>
        </p:nvSpPr>
        <p:spPr/>
        <p:txBody>
          <a:bodyPr/>
          <a:lstStyle/>
          <a:p>
            <a:r>
              <a:rPr lang="en-US" dirty="0"/>
              <a:t>Thank you</a:t>
            </a:r>
            <a:endParaRPr lang="en-IN" dirty="0"/>
          </a:p>
        </p:txBody>
      </p:sp>
      <p:pic>
        <p:nvPicPr>
          <p:cNvPr id="5" name="Picture Placeholder 8">
            <a:extLst>
              <a:ext uri="{FF2B5EF4-FFF2-40B4-BE49-F238E27FC236}">
                <a16:creationId xmlns:a16="http://schemas.microsoft.com/office/drawing/2014/main" id="{FCFEBE8C-31AD-44FC-B6BB-A5DC0A9C271E}"/>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9844" b="29844"/>
          <a:stretch>
            <a:fillRect/>
          </a:stretch>
        </p:blipFill>
        <p:spPr>
          <a:xfrm>
            <a:off x="0" y="0"/>
            <a:ext cx="12192000" cy="4914900"/>
          </a:xfrm>
        </p:spPr>
      </p:pic>
    </p:spTree>
    <p:extLst>
      <p:ext uri="{BB962C8B-B14F-4D97-AF65-F5344CB8AC3E}">
        <p14:creationId xmlns:p14="http://schemas.microsoft.com/office/powerpoint/2010/main" val="358480339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2294</TotalTime>
  <Words>11426</Words>
  <Application>Microsoft Office PowerPoint</Application>
  <PresentationFormat>Widescreen</PresentationFormat>
  <Paragraphs>1053</Paragraphs>
  <Slides>98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98</vt:i4>
      </vt:variant>
    </vt:vector>
  </HeadingPairs>
  <TitlesOfParts>
    <vt:vector size="107" baseType="lpstr">
      <vt:lpstr>Arial</vt:lpstr>
      <vt:lpstr>Calibri</vt:lpstr>
      <vt:lpstr>Calibri Light</vt:lpstr>
      <vt:lpstr>Courier New</vt:lpstr>
      <vt:lpstr>inter-bold</vt:lpstr>
      <vt:lpstr>inter-regular</vt:lpstr>
      <vt:lpstr>Times New Roman</vt:lpstr>
      <vt:lpstr>Wingdings</vt:lpstr>
      <vt:lpstr>Retrospect</vt:lpstr>
      <vt:lpstr>MACHINE LEARNING</vt:lpstr>
      <vt:lpstr>Introduction to Machine learning </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Predictive Analytics</vt:lpstr>
      <vt:lpstr>Un – supervised learning </vt:lpstr>
      <vt:lpstr>Un – supervised learning </vt:lpstr>
      <vt:lpstr>Un – supervised learning </vt:lpstr>
      <vt:lpstr>Un – supervised learning </vt:lpstr>
      <vt:lpstr>Un – supervised learning </vt:lpstr>
      <vt:lpstr>Un – supervised learning </vt:lpstr>
      <vt:lpstr>Un – supervised learning </vt:lpstr>
      <vt:lpstr>Un – supervised learning </vt:lpstr>
      <vt:lpstr>Un – supervised learning </vt:lpstr>
      <vt:lpstr>Un – supervised learning </vt:lpstr>
      <vt:lpstr>Un – supervised learning </vt:lpstr>
      <vt:lpstr>Un – supervised learning </vt:lpstr>
      <vt:lpstr>Un – supervised learning </vt:lpstr>
      <vt:lpstr>Un – supervised learning </vt:lpstr>
      <vt:lpstr>Un – supervised learning </vt:lpstr>
      <vt:lpstr>Un – supervised learning </vt:lpstr>
      <vt:lpstr>Un – supervised learning </vt:lpstr>
      <vt:lpstr>Un – supervised learning </vt:lpstr>
      <vt:lpstr>Un – supervised learning </vt:lpstr>
      <vt:lpstr>Un – supervised learning </vt:lpstr>
      <vt:lpstr>Un – supervised learning </vt:lpstr>
      <vt:lpstr>Un – supervised learning </vt:lpstr>
      <vt:lpstr>Un – supervised learning </vt:lpstr>
      <vt:lpstr>Un – supervised learning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Saitarun  Kovelamudi</dc:creator>
  <cp:lastModifiedBy>Saitarun  Kovelamudi</cp:lastModifiedBy>
  <cp:revision>13</cp:revision>
  <dcterms:created xsi:type="dcterms:W3CDTF">2021-10-05T07:32:54Z</dcterms:created>
  <dcterms:modified xsi:type="dcterms:W3CDTF">2021-10-08T15:25:15Z</dcterms:modified>
</cp:coreProperties>
</file>